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02" r:id="rId2"/>
  </p:sldMasterIdLst>
  <p:notesMasterIdLst>
    <p:notesMasterId r:id="rId16"/>
  </p:notesMasterIdLst>
  <p:sldIdLst>
    <p:sldId id="256" r:id="rId3"/>
    <p:sldId id="257" r:id="rId4"/>
    <p:sldId id="259" r:id="rId5"/>
    <p:sldId id="258" r:id="rId6"/>
    <p:sldId id="260" r:id="rId7"/>
    <p:sldId id="264" r:id="rId8"/>
    <p:sldId id="269" r:id="rId9"/>
    <p:sldId id="270" r:id="rId10"/>
    <p:sldId id="271" r:id="rId11"/>
    <p:sldId id="272" r:id="rId12"/>
    <p:sldId id="261" r:id="rId13"/>
    <p:sldId id="263"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 mediu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49" autoAdjust="0"/>
    <p:restoredTop sz="94660"/>
  </p:normalViewPr>
  <p:slideViewPr>
    <p:cSldViewPr>
      <p:cViewPr varScale="1">
        <p:scale>
          <a:sx n="108" d="100"/>
          <a:sy n="108" d="100"/>
        </p:scale>
        <p:origin x="166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745660-8420-41E0-84F9-5FBADC1646BF}" type="doc">
      <dgm:prSet loTypeId="urn:microsoft.com/office/officeart/2005/8/layout/funnel1" loCatId="process" qsTypeId="urn:microsoft.com/office/officeart/2005/8/quickstyle/simple5" qsCatId="simple" csTypeId="urn:microsoft.com/office/officeart/2005/8/colors/colorful5" csCatId="colorful" phldr="1"/>
      <dgm:spPr/>
    </dgm:pt>
    <dgm:pt modelId="{7F8A821D-C430-41B2-8286-95DD51A76C76}">
      <dgm:prSet phldrT="[Text]" custT="1"/>
      <dgm:spPr>
        <a:solidFill>
          <a:schemeClr val="accent2">
            <a:lumMod val="75000"/>
          </a:schemeClr>
        </a:solidFill>
      </dgm:spPr>
      <dgm:t>
        <a:bodyPr/>
        <a:lstStyle/>
        <a:p>
          <a:r>
            <a:rPr lang="en-US" sz="1200" b="1" dirty="0"/>
            <a:t>X-RAY</a:t>
          </a:r>
        </a:p>
      </dgm:t>
    </dgm:pt>
    <dgm:pt modelId="{7188E625-5E9A-4403-9F04-FC3E2440FA2F}" type="parTrans" cxnId="{5AA13FA5-AA0D-49F3-8258-02D9D5A2C2F3}">
      <dgm:prSet/>
      <dgm:spPr/>
      <dgm:t>
        <a:bodyPr/>
        <a:lstStyle/>
        <a:p>
          <a:endParaRPr lang="en-US"/>
        </a:p>
      </dgm:t>
    </dgm:pt>
    <dgm:pt modelId="{15DC1DF0-9012-4EE5-A6F4-0FA3EBEAAC86}" type="sibTrans" cxnId="{5AA13FA5-AA0D-49F3-8258-02D9D5A2C2F3}">
      <dgm:prSet/>
      <dgm:spPr/>
      <dgm:t>
        <a:bodyPr/>
        <a:lstStyle/>
        <a:p>
          <a:endParaRPr lang="en-US"/>
        </a:p>
      </dgm:t>
    </dgm:pt>
    <dgm:pt modelId="{8235E334-AEEB-45A4-9E1C-BCFCD6B9E05A}">
      <dgm:prSet phldrT="[Text]" custT="1"/>
      <dgm:spPr>
        <a:solidFill>
          <a:schemeClr val="accent3">
            <a:lumMod val="75000"/>
          </a:schemeClr>
        </a:solidFill>
      </dgm:spPr>
      <dgm:t>
        <a:bodyPr/>
        <a:lstStyle/>
        <a:p>
          <a:r>
            <a:rPr lang="en-US" sz="1200" b="1" dirty="0"/>
            <a:t>MAMMO</a:t>
          </a:r>
        </a:p>
      </dgm:t>
    </dgm:pt>
    <dgm:pt modelId="{3EAE35AC-1E41-40CE-B91E-27C7BE5F9374}" type="parTrans" cxnId="{3603695A-836D-4A9C-BF75-A93B1C72FD32}">
      <dgm:prSet/>
      <dgm:spPr/>
      <dgm:t>
        <a:bodyPr/>
        <a:lstStyle/>
        <a:p>
          <a:endParaRPr lang="en-US"/>
        </a:p>
      </dgm:t>
    </dgm:pt>
    <dgm:pt modelId="{CB11A183-83EB-4CCB-B7CE-D63E5CE9AE37}" type="sibTrans" cxnId="{3603695A-836D-4A9C-BF75-A93B1C72FD32}">
      <dgm:prSet/>
      <dgm:spPr/>
      <dgm:t>
        <a:bodyPr/>
        <a:lstStyle/>
        <a:p>
          <a:endParaRPr lang="en-US"/>
        </a:p>
      </dgm:t>
    </dgm:pt>
    <dgm:pt modelId="{BF0B1486-9DA5-4780-9C9D-C44B18313414}">
      <dgm:prSet phldrT="[Text]" custT="1">
        <dgm:style>
          <a:lnRef idx="1">
            <a:schemeClr val="dk1"/>
          </a:lnRef>
          <a:fillRef idx="2">
            <a:schemeClr val="dk1"/>
          </a:fillRef>
          <a:effectRef idx="1">
            <a:schemeClr val="dk1"/>
          </a:effectRef>
          <a:fontRef idx="minor">
            <a:schemeClr val="dk1"/>
          </a:fontRef>
        </dgm:style>
      </dgm:prSet>
      <dgm:spPr>
        <a:solidFill>
          <a:schemeClr val="accent2">
            <a:lumMod val="60000"/>
            <a:lumOff val="40000"/>
          </a:schemeClr>
        </a:solidFill>
        <a:ln>
          <a:noFill/>
        </a:ln>
      </dgm:spPr>
      <dgm:t>
        <a:bodyPr/>
        <a:lstStyle/>
        <a:p>
          <a:r>
            <a:rPr lang="en-US" sz="1600" b="1" dirty="0">
              <a:effectLst>
                <a:outerShdw blurRad="38100" dist="38100" dir="2700000" algn="tl">
                  <a:srgbClr val="000000">
                    <a:alpha val="43137"/>
                  </a:srgbClr>
                </a:outerShdw>
              </a:effectLst>
            </a:rPr>
            <a:t>Hospital level</a:t>
          </a:r>
        </a:p>
      </dgm:t>
    </dgm:pt>
    <dgm:pt modelId="{B23C2C97-E5F7-4C7E-94A4-9805D0FB700A}" type="parTrans" cxnId="{8450B8A9-D39B-43EA-9542-3F210696CCA3}">
      <dgm:prSet/>
      <dgm:spPr/>
      <dgm:t>
        <a:bodyPr/>
        <a:lstStyle/>
        <a:p>
          <a:endParaRPr lang="en-US"/>
        </a:p>
      </dgm:t>
    </dgm:pt>
    <dgm:pt modelId="{15B985E1-CD76-47F5-9DBB-EE95FE8E445D}" type="sibTrans" cxnId="{8450B8A9-D39B-43EA-9542-3F210696CCA3}">
      <dgm:prSet/>
      <dgm:spPr/>
      <dgm:t>
        <a:bodyPr/>
        <a:lstStyle/>
        <a:p>
          <a:endParaRPr lang="en-US"/>
        </a:p>
      </dgm:t>
    </dgm:pt>
    <dgm:pt modelId="{CE5A1C88-A658-4405-9345-99BB49344626}">
      <dgm:prSet custT="1"/>
      <dgm:spPr/>
      <dgm:t>
        <a:bodyPr/>
        <a:lstStyle/>
        <a:p>
          <a:r>
            <a:rPr lang="en-US" sz="1400" dirty="0"/>
            <a:t>CT</a:t>
          </a:r>
        </a:p>
      </dgm:t>
    </dgm:pt>
    <dgm:pt modelId="{500665B7-FAF7-49CC-8524-BD6564D153C6}" type="parTrans" cxnId="{247E946E-110C-4D2C-9A37-2FD069F97DDC}">
      <dgm:prSet/>
      <dgm:spPr/>
      <dgm:t>
        <a:bodyPr/>
        <a:lstStyle/>
        <a:p>
          <a:endParaRPr lang="en-US"/>
        </a:p>
      </dgm:t>
    </dgm:pt>
    <dgm:pt modelId="{68BB5F1D-8341-45D2-977D-383E5169BDC2}" type="sibTrans" cxnId="{247E946E-110C-4D2C-9A37-2FD069F97DDC}">
      <dgm:prSet/>
      <dgm:spPr/>
      <dgm:t>
        <a:bodyPr/>
        <a:lstStyle/>
        <a:p>
          <a:endParaRPr lang="en-US"/>
        </a:p>
      </dgm:t>
    </dgm:pt>
    <dgm:pt modelId="{2BBB0D44-BBB0-4C22-B299-D2182FA290EF}" type="pres">
      <dgm:prSet presAssocID="{C3745660-8420-41E0-84F9-5FBADC1646BF}" presName="Name0" presStyleCnt="0">
        <dgm:presLayoutVars>
          <dgm:chMax val="4"/>
          <dgm:resizeHandles val="exact"/>
        </dgm:presLayoutVars>
      </dgm:prSet>
      <dgm:spPr/>
    </dgm:pt>
    <dgm:pt modelId="{4596AFC0-226C-4EF0-A49D-664EA62EEB84}" type="pres">
      <dgm:prSet presAssocID="{C3745660-8420-41E0-84F9-5FBADC1646BF}" presName="ellipse" presStyleLbl="trBgShp" presStyleIdx="0" presStyleCnt="1"/>
      <dgm:spPr/>
    </dgm:pt>
    <dgm:pt modelId="{6F7FBDC1-CE44-4792-8B1E-F95A3FCC121F}" type="pres">
      <dgm:prSet presAssocID="{C3745660-8420-41E0-84F9-5FBADC1646BF}" presName="arrow1" presStyleLbl="fgShp" presStyleIdx="0" presStyleCnt="1"/>
      <dgm:spPr/>
    </dgm:pt>
    <dgm:pt modelId="{E15695D1-C08B-4FE3-99B1-0F660A7BAB6E}" type="pres">
      <dgm:prSet presAssocID="{C3745660-8420-41E0-84F9-5FBADC1646BF}" presName="rectangle" presStyleLbl="revTx" presStyleIdx="0" presStyleCnt="1" custScaleX="184615" custScaleY="67879" custLinFactNeighborX="0" custLinFactNeighborY="20938">
        <dgm:presLayoutVars>
          <dgm:bulletEnabled val="1"/>
        </dgm:presLayoutVars>
      </dgm:prSet>
      <dgm:spPr/>
    </dgm:pt>
    <dgm:pt modelId="{523E8A4A-F734-4CD3-B3AA-8FA6FEE7B8F3}" type="pres">
      <dgm:prSet presAssocID="{8235E334-AEEB-45A4-9E1C-BCFCD6B9E05A}" presName="item1" presStyleLbl="node1" presStyleIdx="0" presStyleCnt="3" custScaleX="127259" custScaleY="64373" custLinFactNeighborX="-4428" custLinFactNeighborY="24691">
        <dgm:presLayoutVars>
          <dgm:bulletEnabled val="1"/>
        </dgm:presLayoutVars>
      </dgm:prSet>
      <dgm:spPr/>
    </dgm:pt>
    <dgm:pt modelId="{D87604D1-F8E4-4C05-912A-476D62986D49}" type="pres">
      <dgm:prSet presAssocID="{CE5A1C88-A658-4405-9345-99BB49344626}" presName="item2" presStyleLbl="node1" presStyleIdx="1" presStyleCnt="3" custScaleX="171605" custScaleY="62476" custLinFactNeighborX="31687" custLinFactNeighborY="24691">
        <dgm:presLayoutVars>
          <dgm:bulletEnabled val="1"/>
        </dgm:presLayoutVars>
      </dgm:prSet>
      <dgm:spPr/>
    </dgm:pt>
    <dgm:pt modelId="{941CB1EE-B3AE-4D97-815A-576FCAECE0C6}" type="pres">
      <dgm:prSet presAssocID="{BF0B1486-9DA5-4780-9C9D-C44B18313414}" presName="item3" presStyleLbl="node1" presStyleIdx="2" presStyleCnt="3" custScaleX="159307" custScaleY="57223" custLinFactNeighborX="13851" custLinFactNeighborY="-11371">
        <dgm:presLayoutVars>
          <dgm:bulletEnabled val="1"/>
        </dgm:presLayoutVars>
      </dgm:prSet>
      <dgm:spPr/>
    </dgm:pt>
    <dgm:pt modelId="{C53C4411-5CAD-4D37-B078-C913E79AF4DB}" type="pres">
      <dgm:prSet presAssocID="{C3745660-8420-41E0-84F9-5FBADC1646BF}" presName="funnel" presStyleLbl="trAlignAcc1" presStyleIdx="0" presStyleCnt="1"/>
      <dgm:spPr/>
    </dgm:pt>
  </dgm:ptLst>
  <dgm:cxnLst>
    <dgm:cxn modelId="{6789993A-F31B-43A4-AC8B-F931C468818A}" type="presOf" srcId="{C3745660-8420-41E0-84F9-5FBADC1646BF}" destId="{2BBB0D44-BBB0-4C22-B299-D2182FA290EF}" srcOrd="0" destOrd="0" presId="urn:microsoft.com/office/officeart/2005/8/layout/funnel1"/>
    <dgm:cxn modelId="{3FCE9F69-1AE4-4643-A373-C8B41280561E}" type="presOf" srcId="{7F8A821D-C430-41B2-8286-95DD51A76C76}" destId="{941CB1EE-B3AE-4D97-815A-576FCAECE0C6}" srcOrd="0" destOrd="0" presId="urn:microsoft.com/office/officeart/2005/8/layout/funnel1"/>
    <dgm:cxn modelId="{247E946E-110C-4D2C-9A37-2FD069F97DDC}" srcId="{C3745660-8420-41E0-84F9-5FBADC1646BF}" destId="{CE5A1C88-A658-4405-9345-99BB49344626}" srcOrd="2" destOrd="0" parTransId="{500665B7-FAF7-49CC-8524-BD6564D153C6}" sibTransId="{68BB5F1D-8341-45D2-977D-383E5169BDC2}"/>
    <dgm:cxn modelId="{235AC054-1869-44DD-843D-62E1F7F48DB6}" type="presOf" srcId="{CE5A1C88-A658-4405-9345-99BB49344626}" destId="{523E8A4A-F734-4CD3-B3AA-8FA6FEE7B8F3}" srcOrd="0" destOrd="0" presId="urn:microsoft.com/office/officeart/2005/8/layout/funnel1"/>
    <dgm:cxn modelId="{3603695A-836D-4A9C-BF75-A93B1C72FD32}" srcId="{C3745660-8420-41E0-84F9-5FBADC1646BF}" destId="{8235E334-AEEB-45A4-9E1C-BCFCD6B9E05A}" srcOrd="1" destOrd="0" parTransId="{3EAE35AC-1E41-40CE-B91E-27C7BE5F9374}" sibTransId="{CB11A183-83EB-4CCB-B7CE-D63E5CE9AE37}"/>
    <dgm:cxn modelId="{5AA13FA5-AA0D-49F3-8258-02D9D5A2C2F3}" srcId="{C3745660-8420-41E0-84F9-5FBADC1646BF}" destId="{7F8A821D-C430-41B2-8286-95DD51A76C76}" srcOrd="0" destOrd="0" parTransId="{7188E625-5E9A-4403-9F04-FC3E2440FA2F}" sibTransId="{15DC1DF0-9012-4EE5-A6F4-0FA3EBEAAC86}"/>
    <dgm:cxn modelId="{8450B8A9-D39B-43EA-9542-3F210696CCA3}" srcId="{C3745660-8420-41E0-84F9-5FBADC1646BF}" destId="{BF0B1486-9DA5-4780-9C9D-C44B18313414}" srcOrd="3" destOrd="0" parTransId="{B23C2C97-E5F7-4C7E-94A4-9805D0FB700A}" sibTransId="{15B985E1-CD76-47F5-9DBB-EE95FE8E445D}"/>
    <dgm:cxn modelId="{8E88CAAB-26DC-47D6-B731-A374A3C619D0}" type="presOf" srcId="{BF0B1486-9DA5-4780-9C9D-C44B18313414}" destId="{E15695D1-C08B-4FE3-99B1-0F660A7BAB6E}" srcOrd="0" destOrd="0" presId="urn:microsoft.com/office/officeart/2005/8/layout/funnel1"/>
    <dgm:cxn modelId="{ED3949D1-F1A1-4F0D-B688-F059F59C70ED}" type="presOf" srcId="{8235E334-AEEB-45A4-9E1C-BCFCD6B9E05A}" destId="{D87604D1-F8E4-4C05-912A-476D62986D49}" srcOrd="0" destOrd="0" presId="urn:microsoft.com/office/officeart/2005/8/layout/funnel1"/>
    <dgm:cxn modelId="{C2EE77EE-1157-4AAF-A6FA-651B579777E8}" type="presParOf" srcId="{2BBB0D44-BBB0-4C22-B299-D2182FA290EF}" destId="{4596AFC0-226C-4EF0-A49D-664EA62EEB84}" srcOrd="0" destOrd="0" presId="urn:microsoft.com/office/officeart/2005/8/layout/funnel1"/>
    <dgm:cxn modelId="{3737AEF6-4A7E-463F-B71E-731229FF1694}" type="presParOf" srcId="{2BBB0D44-BBB0-4C22-B299-D2182FA290EF}" destId="{6F7FBDC1-CE44-4792-8B1E-F95A3FCC121F}" srcOrd="1" destOrd="0" presId="urn:microsoft.com/office/officeart/2005/8/layout/funnel1"/>
    <dgm:cxn modelId="{3BC0F69F-F81E-434B-ADFE-0746F4A6194D}" type="presParOf" srcId="{2BBB0D44-BBB0-4C22-B299-D2182FA290EF}" destId="{E15695D1-C08B-4FE3-99B1-0F660A7BAB6E}" srcOrd="2" destOrd="0" presId="urn:microsoft.com/office/officeart/2005/8/layout/funnel1"/>
    <dgm:cxn modelId="{17A6323D-472A-479F-9F57-A1C5AD76D061}" type="presParOf" srcId="{2BBB0D44-BBB0-4C22-B299-D2182FA290EF}" destId="{523E8A4A-F734-4CD3-B3AA-8FA6FEE7B8F3}" srcOrd="3" destOrd="0" presId="urn:microsoft.com/office/officeart/2005/8/layout/funnel1"/>
    <dgm:cxn modelId="{B4598DD2-086B-496E-8A59-E64064E6C53E}" type="presParOf" srcId="{2BBB0D44-BBB0-4C22-B299-D2182FA290EF}" destId="{D87604D1-F8E4-4C05-912A-476D62986D49}" srcOrd="4" destOrd="0" presId="urn:microsoft.com/office/officeart/2005/8/layout/funnel1"/>
    <dgm:cxn modelId="{0A2CF271-9A6F-4DF4-87E0-AFE7BAF113E8}" type="presParOf" srcId="{2BBB0D44-BBB0-4C22-B299-D2182FA290EF}" destId="{941CB1EE-B3AE-4D97-815A-576FCAECE0C6}" srcOrd="5" destOrd="0" presId="urn:microsoft.com/office/officeart/2005/8/layout/funnel1"/>
    <dgm:cxn modelId="{94A063D1-0BE1-49DC-B9B9-2D4371AE574A}" type="presParOf" srcId="{2BBB0D44-BBB0-4C22-B299-D2182FA290EF}" destId="{C53C4411-5CAD-4D37-B078-C913E79AF4DB}"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F2A594-A35C-4F46-BD14-98DF28AEC2FE}" type="doc">
      <dgm:prSet loTypeId="urn:microsoft.com/office/officeart/2008/layout/HorizontalMultiLevelHierarchy" loCatId="hierarchy" qsTypeId="urn:microsoft.com/office/officeart/2005/8/quickstyle/simple5" qsCatId="simple" csTypeId="urn:microsoft.com/office/officeart/2005/8/colors/accent1_2" csCatId="accent1" phldr="1"/>
      <dgm:spPr/>
      <dgm:t>
        <a:bodyPr/>
        <a:lstStyle/>
        <a:p>
          <a:endParaRPr lang="en-US"/>
        </a:p>
      </dgm:t>
    </dgm:pt>
    <dgm:pt modelId="{060A2CFC-A0D4-4EC3-9B6E-A22454E72C85}">
      <dgm:prSet phldrT="[Text]" custT="1"/>
      <dgm:spPr>
        <a:solidFill>
          <a:schemeClr val="accent4">
            <a:lumMod val="75000"/>
          </a:schemeClr>
        </a:solidFill>
      </dgm:spPr>
      <dgm:t>
        <a:bodyPr/>
        <a:lstStyle/>
        <a:p>
          <a:r>
            <a:rPr lang="en-US" sz="4800" dirty="0">
              <a:effectLst>
                <a:outerShdw blurRad="38100" dist="38100" dir="2700000" algn="tl">
                  <a:srgbClr val="000000">
                    <a:alpha val="43137"/>
                  </a:srgbClr>
                </a:outerShdw>
              </a:effectLst>
            </a:rPr>
            <a:t>Level 1</a:t>
          </a:r>
        </a:p>
      </dgm:t>
    </dgm:pt>
    <dgm:pt modelId="{659D330B-A897-4FB2-A36D-4C6E066B02CD}" type="parTrans" cxnId="{7FA5E496-A007-4EF9-8E9A-FCE68613EF9D}">
      <dgm:prSet/>
      <dgm:spPr/>
      <dgm:t>
        <a:bodyPr/>
        <a:lstStyle/>
        <a:p>
          <a:endParaRPr lang="en-US" sz="4800">
            <a:effectLst>
              <a:outerShdw blurRad="38100" dist="38100" dir="2700000" algn="tl">
                <a:srgbClr val="000000">
                  <a:alpha val="43137"/>
                </a:srgbClr>
              </a:outerShdw>
            </a:effectLst>
          </a:endParaRPr>
        </a:p>
      </dgm:t>
    </dgm:pt>
    <dgm:pt modelId="{0B66A2D1-3250-4D0E-AD2C-88E18B8164B1}" type="sibTrans" cxnId="{7FA5E496-A007-4EF9-8E9A-FCE68613EF9D}">
      <dgm:prSet/>
      <dgm:spPr/>
      <dgm:t>
        <a:bodyPr/>
        <a:lstStyle/>
        <a:p>
          <a:endParaRPr lang="en-US" sz="4800">
            <a:effectLst>
              <a:outerShdw blurRad="38100" dist="38100" dir="2700000" algn="tl">
                <a:srgbClr val="000000">
                  <a:alpha val="43137"/>
                </a:srgbClr>
              </a:outerShdw>
            </a:effectLst>
          </a:endParaRPr>
        </a:p>
      </dgm:t>
    </dgm:pt>
    <dgm:pt modelId="{AA468545-790D-40BE-9882-4350F958C4B7}" type="pres">
      <dgm:prSet presAssocID="{D9F2A594-A35C-4F46-BD14-98DF28AEC2FE}" presName="Name0" presStyleCnt="0">
        <dgm:presLayoutVars>
          <dgm:chPref val="1"/>
          <dgm:dir/>
          <dgm:animOne val="branch"/>
          <dgm:animLvl val="lvl"/>
          <dgm:resizeHandles val="exact"/>
        </dgm:presLayoutVars>
      </dgm:prSet>
      <dgm:spPr/>
    </dgm:pt>
    <dgm:pt modelId="{135615D8-EC5E-43CB-9F03-CA2DC311E76D}" type="pres">
      <dgm:prSet presAssocID="{060A2CFC-A0D4-4EC3-9B6E-A22454E72C85}" presName="root1" presStyleCnt="0"/>
      <dgm:spPr/>
    </dgm:pt>
    <dgm:pt modelId="{2AAADB72-7490-45D8-B3F2-3E67D478E4FF}" type="pres">
      <dgm:prSet presAssocID="{060A2CFC-A0D4-4EC3-9B6E-A22454E72C85}" presName="LevelOneTextNode" presStyleLbl="node0" presStyleIdx="0" presStyleCnt="1" custScaleX="158174" custScaleY="100098" custLinFactNeighborX="-19606" custLinFactNeighborY="-30799">
        <dgm:presLayoutVars>
          <dgm:chPref val="3"/>
        </dgm:presLayoutVars>
      </dgm:prSet>
      <dgm:spPr/>
    </dgm:pt>
    <dgm:pt modelId="{BFF81EDD-B9DF-44B3-8BC8-A1567F65B130}" type="pres">
      <dgm:prSet presAssocID="{060A2CFC-A0D4-4EC3-9B6E-A22454E72C85}" presName="level2hierChild" presStyleCnt="0"/>
      <dgm:spPr/>
    </dgm:pt>
  </dgm:ptLst>
  <dgm:cxnLst>
    <dgm:cxn modelId="{110EC073-A1B9-4491-BE13-FB46E3760DCD}" type="presOf" srcId="{D9F2A594-A35C-4F46-BD14-98DF28AEC2FE}" destId="{AA468545-790D-40BE-9882-4350F958C4B7}" srcOrd="0" destOrd="0" presId="urn:microsoft.com/office/officeart/2008/layout/HorizontalMultiLevelHierarchy"/>
    <dgm:cxn modelId="{7FA5E496-A007-4EF9-8E9A-FCE68613EF9D}" srcId="{D9F2A594-A35C-4F46-BD14-98DF28AEC2FE}" destId="{060A2CFC-A0D4-4EC3-9B6E-A22454E72C85}" srcOrd="0" destOrd="0" parTransId="{659D330B-A897-4FB2-A36D-4C6E066B02CD}" sibTransId="{0B66A2D1-3250-4D0E-AD2C-88E18B8164B1}"/>
    <dgm:cxn modelId="{BEB566EF-296B-4DEE-9672-16DA50CA8F23}" type="presOf" srcId="{060A2CFC-A0D4-4EC3-9B6E-A22454E72C85}" destId="{2AAADB72-7490-45D8-B3F2-3E67D478E4FF}" srcOrd="0" destOrd="0" presId="urn:microsoft.com/office/officeart/2008/layout/HorizontalMultiLevelHierarchy"/>
    <dgm:cxn modelId="{34F7579C-96FC-4CB9-834D-420E7FD5BA0D}" type="presParOf" srcId="{AA468545-790D-40BE-9882-4350F958C4B7}" destId="{135615D8-EC5E-43CB-9F03-CA2DC311E76D}" srcOrd="0" destOrd="0" presId="urn:microsoft.com/office/officeart/2008/layout/HorizontalMultiLevelHierarchy"/>
    <dgm:cxn modelId="{0761190F-E640-4987-8D83-1453E6E72339}" type="presParOf" srcId="{135615D8-EC5E-43CB-9F03-CA2DC311E76D}" destId="{2AAADB72-7490-45D8-B3F2-3E67D478E4FF}" srcOrd="0" destOrd="0" presId="urn:microsoft.com/office/officeart/2008/layout/HorizontalMultiLevelHierarchy"/>
    <dgm:cxn modelId="{B5E6B0FC-11DA-41D1-8FC3-D1E5F91C9AF3}" type="presParOf" srcId="{135615D8-EC5E-43CB-9F03-CA2DC311E76D}" destId="{BFF81EDD-B9DF-44B3-8BC8-A1567F65B130}" srcOrd="1" destOrd="0" presId="urn:microsoft.com/office/officeart/2008/layout/HorizontalMultiLevelHierarchy"/>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745660-8420-41E0-84F9-5FBADC1646BF}" type="doc">
      <dgm:prSet loTypeId="urn:microsoft.com/office/officeart/2005/8/layout/funnel1" loCatId="process" qsTypeId="urn:microsoft.com/office/officeart/2005/8/quickstyle/simple5" qsCatId="simple" csTypeId="urn:microsoft.com/office/officeart/2005/8/colors/colorful5" csCatId="colorful" phldr="1"/>
      <dgm:spPr/>
    </dgm:pt>
    <dgm:pt modelId="{7F8A821D-C430-41B2-8286-95DD51A76C76}">
      <dgm:prSet phldrT="[Text]" custT="1"/>
      <dgm:spPr>
        <a:solidFill>
          <a:schemeClr val="accent2">
            <a:lumMod val="75000"/>
          </a:schemeClr>
        </a:solidFill>
      </dgm:spPr>
      <dgm:t>
        <a:bodyPr/>
        <a:lstStyle/>
        <a:p>
          <a:r>
            <a:rPr lang="en-US" sz="1000" dirty="0">
              <a:effectLst>
                <a:outerShdw blurRad="38100" dist="38100" dir="2700000" algn="tl">
                  <a:srgbClr val="000000">
                    <a:alpha val="43137"/>
                  </a:srgbClr>
                </a:outerShdw>
              </a:effectLst>
            </a:rPr>
            <a:t>HOSPITAL 1</a:t>
          </a:r>
        </a:p>
      </dgm:t>
    </dgm:pt>
    <dgm:pt modelId="{7188E625-5E9A-4403-9F04-FC3E2440FA2F}" type="parTrans" cxnId="{5AA13FA5-AA0D-49F3-8258-02D9D5A2C2F3}">
      <dgm:prSet/>
      <dgm:spPr/>
      <dgm:t>
        <a:bodyPr/>
        <a:lstStyle/>
        <a:p>
          <a:endParaRPr lang="en-US"/>
        </a:p>
      </dgm:t>
    </dgm:pt>
    <dgm:pt modelId="{15DC1DF0-9012-4EE5-A6F4-0FA3EBEAAC86}" type="sibTrans" cxnId="{5AA13FA5-AA0D-49F3-8258-02D9D5A2C2F3}">
      <dgm:prSet/>
      <dgm:spPr/>
      <dgm:t>
        <a:bodyPr/>
        <a:lstStyle/>
        <a:p>
          <a:endParaRPr lang="en-US"/>
        </a:p>
      </dgm:t>
    </dgm:pt>
    <dgm:pt modelId="{8235E334-AEEB-45A4-9E1C-BCFCD6B9E05A}">
      <dgm:prSet phldrT="[Text]" custT="1"/>
      <dgm:spPr>
        <a:solidFill>
          <a:schemeClr val="accent3">
            <a:lumMod val="75000"/>
          </a:schemeClr>
        </a:solidFill>
      </dgm:spPr>
      <dgm:t>
        <a:bodyPr/>
        <a:lstStyle/>
        <a:p>
          <a:r>
            <a:rPr lang="en-US" sz="1000" dirty="0">
              <a:effectLst>
                <a:outerShdw blurRad="38100" dist="38100" dir="2700000" algn="tl">
                  <a:srgbClr val="000000">
                    <a:alpha val="43137"/>
                  </a:srgbClr>
                </a:outerShdw>
              </a:effectLst>
            </a:rPr>
            <a:t>HOSPITAL 2</a:t>
          </a:r>
        </a:p>
      </dgm:t>
    </dgm:pt>
    <dgm:pt modelId="{3EAE35AC-1E41-40CE-B91E-27C7BE5F9374}" type="parTrans" cxnId="{3603695A-836D-4A9C-BF75-A93B1C72FD32}">
      <dgm:prSet/>
      <dgm:spPr/>
      <dgm:t>
        <a:bodyPr/>
        <a:lstStyle/>
        <a:p>
          <a:endParaRPr lang="en-US"/>
        </a:p>
      </dgm:t>
    </dgm:pt>
    <dgm:pt modelId="{CB11A183-83EB-4CCB-B7CE-D63E5CE9AE37}" type="sibTrans" cxnId="{3603695A-836D-4A9C-BF75-A93B1C72FD32}">
      <dgm:prSet/>
      <dgm:spPr/>
      <dgm:t>
        <a:bodyPr/>
        <a:lstStyle/>
        <a:p>
          <a:endParaRPr lang="en-US"/>
        </a:p>
      </dgm:t>
    </dgm:pt>
    <dgm:pt modelId="{CE5A1C88-A658-4405-9345-99BB49344626}">
      <dgm:prSet/>
      <dgm:spPr/>
      <dgm:t>
        <a:bodyPr/>
        <a:lstStyle/>
        <a:p>
          <a:r>
            <a:rPr lang="en-US" dirty="0"/>
            <a:t>HOSPITAL 3</a:t>
          </a:r>
        </a:p>
      </dgm:t>
    </dgm:pt>
    <dgm:pt modelId="{500665B7-FAF7-49CC-8524-BD6564D153C6}" type="parTrans" cxnId="{247E946E-110C-4D2C-9A37-2FD069F97DDC}">
      <dgm:prSet/>
      <dgm:spPr/>
      <dgm:t>
        <a:bodyPr/>
        <a:lstStyle/>
        <a:p>
          <a:endParaRPr lang="en-US"/>
        </a:p>
      </dgm:t>
    </dgm:pt>
    <dgm:pt modelId="{68BB5F1D-8341-45D2-977D-383E5169BDC2}" type="sibTrans" cxnId="{247E946E-110C-4D2C-9A37-2FD069F97DDC}">
      <dgm:prSet/>
      <dgm:spPr/>
      <dgm:t>
        <a:bodyPr/>
        <a:lstStyle/>
        <a:p>
          <a:endParaRPr lang="en-US"/>
        </a:p>
      </dgm:t>
    </dgm:pt>
    <dgm:pt modelId="{BF0B1486-9DA5-4780-9C9D-C44B18313414}">
      <dgm:prSet phldrT="[Text]" custT="1">
        <dgm:style>
          <a:lnRef idx="1">
            <a:schemeClr val="accent3"/>
          </a:lnRef>
          <a:fillRef idx="2">
            <a:schemeClr val="accent3"/>
          </a:fillRef>
          <a:effectRef idx="1">
            <a:schemeClr val="accent3"/>
          </a:effectRef>
          <a:fontRef idx="minor">
            <a:schemeClr val="dk1"/>
          </a:fontRef>
        </dgm:style>
      </dgm:prSet>
      <dgm:spPr>
        <a:solidFill>
          <a:schemeClr val="accent2">
            <a:lumMod val="60000"/>
            <a:lumOff val="40000"/>
          </a:schemeClr>
        </a:solidFill>
      </dgm:spPr>
      <dgm:t>
        <a:bodyPr/>
        <a:lstStyle/>
        <a:p>
          <a:r>
            <a:rPr lang="en-US" sz="1600" b="1" dirty="0">
              <a:effectLst>
                <a:outerShdw blurRad="38100" dist="38100" dir="2700000" algn="tl">
                  <a:srgbClr val="000000">
                    <a:alpha val="43137"/>
                  </a:srgbClr>
                </a:outerShdw>
              </a:effectLst>
            </a:rPr>
            <a:t>Public Health Authority – county level</a:t>
          </a:r>
        </a:p>
      </dgm:t>
    </dgm:pt>
    <dgm:pt modelId="{15B985E1-CD76-47F5-9DBB-EE95FE8E445D}" type="sibTrans" cxnId="{8450B8A9-D39B-43EA-9542-3F210696CCA3}">
      <dgm:prSet/>
      <dgm:spPr/>
      <dgm:t>
        <a:bodyPr/>
        <a:lstStyle/>
        <a:p>
          <a:endParaRPr lang="en-US"/>
        </a:p>
      </dgm:t>
    </dgm:pt>
    <dgm:pt modelId="{B23C2C97-E5F7-4C7E-94A4-9805D0FB700A}" type="parTrans" cxnId="{8450B8A9-D39B-43EA-9542-3F210696CCA3}">
      <dgm:prSet/>
      <dgm:spPr/>
      <dgm:t>
        <a:bodyPr/>
        <a:lstStyle/>
        <a:p>
          <a:endParaRPr lang="en-US"/>
        </a:p>
      </dgm:t>
    </dgm:pt>
    <dgm:pt modelId="{2BBB0D44-BBB0-4C22-B299-D2182FA290EF}" type="pres">
      <dgm:prSet presAssocID="{C3745660-8420-41E0-84F9-5FBADC1646BF}" presName="Name0" presStyleCnt="0">
        <dgm:presLayoutVars>
          <dgm:chMax val="4"/>
          <dgm:resizeHandles val="exact"/>
        </dgm:presLayoutVars>
      </dgm:prSet>
      <dgm:spPr/>
    </dgm:pt>
    <dgm:pt modelId="{4596AFC0-226C-4EF0-A49D-664EA62EEB84}" type="pres">
      <dgm:prSet presAssocID="{C3745660-8420-41E0-84F9-5FBADC1646BF}" presName="ellipse" presStyleLbl="trBgShp" presStyleIdx="0" presStyleCnt="1"/>
      <dgm:spPr/>
    </dgm:pt>
    <dgm:pt modelId="{6F7FBDC1-CE44-4792-8B1E-F95A3FCC121F}" type="pres">
      <dgm:prSet presAssocID="{C3745660-8420-41E0-84F9-5FBADC1646BF}" presName="arrow1" presStyleLbl="fgShp" presStyleIdx="0" presStyleCnt="1" custLinFactNeighborX="3396" custLinFactNeighborY="-26526"/>
      <dgm:spPr/>
    </dgm:pt>
    <dgm:pt modelId="{E15695D1-C08B-4FE3-99B1-0F660A7BAB6E}" type="pres">
      <dgm:prSet presAssocID="{C3745660-8420-41E0-84F9-5FBADC1646BF}" presName="rectangle" presStyleLbl="revTx" presStyleIdx="0" presStyleCnt="1" custScaleX="166667" custScaleY="98235" custLinFactNeighborX="-738" custLinFactNeighborY="3653">
        <dgm:presLayoutVars>
          <dgm:bulletEnabled val="1"/>
        </dgm:presLayoutVars>
      </dgm:prSet>
      <dgm:spPr/>
    </dgm:pt>
    <dgm:pt modelId="{523E8A4A-F734-4CD3-B3AA-8FA6FEE7B8F3}" type="pres">
      <dgm:prSet presAssocID="{8235E334-AEEB-45A4-9E1C-BCFCD6B9E05A}" presName="item1" presStyleLbl="node1" presStyleIdx="0" presStyleCnt="3">
        <dgm:presLayoutVars>
          <dgm:bulletEnabled val="1"/>
        </dgm:presLayoutVars>
      </dgm:prSet>
      <dgm:spPr/>
    </dgm:pt>
    <dgm:pt modelId="{D87604D1-F8E4-4C05-912A-476D62986D49}" type="pres">
      <dgm:prSet presAssocID="{CE5A1C88-A658-4405-9345-99BB49344626}" presName="item2" presStyleLbl="node1" presStyleIdx="1" presStyleCnt="3" custScaleX="121503" custScaleY="114269" custLinFactNeighborX="-17544" custLinFactNeighborY="-9534">
        <dgm:presLayoutVars>
          <dgm:bulletEnabled val="1"/>
        </dgm:presLayoutVars>
      </dgm:prSet>
      <dgm:spPr/>
    </dgm:pt>
    <dgm:pt modelId="{941CB1EE-B3AE-4D97-815A-576FCAECE0C6}" type="pres">
      <dgm:prSet presAssocID="{BF0B1486-9DA5-4780-9C9D-C44B18313414}" presName="item3" presStyleLbl="node1" presStyleIdx="2" presStyleCnt="3" custScaleX="130193" custScaleY="131765" custLinFactNeighborX="23986" custLinFactNeighborY="-11696">
        <dgm:presLayoutVars>
          <dgm:bulletEnabled val="1"/>
        </dgm:presLayoutVars>
      </dgm:prSet>
      <dgm:spPr/>
    </dgm:pt>
    <dgm:pt modelId="{C53C4411-5CAD-4D37-B078-C913E79AF4DB}" type="pres">
      <dgm:prSet presAssocID="{C3745660-8420-41E0-84F9-5FBADC1646BF}" presName="funnel" presStyleLbl="trAlignAcc1" presStyleIdx="0" presStyleCnt="1" custScaleX="118653" custScaleY="111466" custLinFactNeighborX="0" custLinFactNeighborY="-6603"/>
      <dgm:spPr/>
    </dgm:pt>
  </dgm:ptLst>
  <dgm:cxnLst>
    <dgm:cxn modelId="{7E1EAA20-F98A-488D-AF14-BDD4F0C9184C}" type="presOf" srcId="{BF0B1486-9DA5-4780-9C9D-C44B18313414}" destId="{E15695D1-C08B-4FE3-99B1-0F660A7BAB6E}" srcOrd="0" destOrd="0" presId="urn:microsoft.com/office/officeart/2005/8/layout/funnel1"/>
    <dgm:cxn modelId="{992CD32B-8D38-4F9C-9F1A-402830C6603A}" type="presOf" srcId="{CE5A1C88-A658-4405-9345-99BB49344626}" destId="{523E8A4A-F734-4CD3-B3AA-8FA6FEE7B8F3}" srcOrd="0" destOrd="0" presId="urn:microsoft.com/office/officeart/2005/8/layout/funnel1"/>
    <dgm:cxn modelId="{71B27D42-1D90-4A4C-A097-A32F95D24B29}" type="presOf" srcId="{7F8A821D-C430-41B2-8286-95DD51A76C76}" destId="{941CB1EE-B3AE-4D97-815A-576FCAECE0C6}" srcOrd="0" destOrd="0" presId="urn:microsoft.com/office/officeart/2005/8/layout/funnel1"/>
    <dgm:cxn modelId="{247E946E-110C-4D2C-9A37-2FD069F97DDC}" srcId="{C3745660-8420-41E0-84F9-5FBADC1646BF}" destId="{CE5A1C88-A658-4405-9345-99BB49344626}" srcOrd="2" destOrd="0" parTransId="{500665B7-FAF7-49CC-8524-BD6564D153C6}" sibTransId="{68BB5F1D-8341-45D2-977D-383E5169BDC2}"/>
    <dgm:cxn modelId="{47409C58-F4F6-467C-99B9-43AB33809358}" type="presOf" srcId="{8235E334-AEEB-45A4-9E1C-BCFCD6B9E05A}" destId="{D87604D1-F8E4-4C05-912A-476D62986D49}" srcOrd="0" destOrd="0" presId="urn:microsoft.com/office/officeart/2005/8/layout/funnel1"/>
    <dgm:cxn modelId="{3603695A-836D-4A9C-BF75-A93B1C72FD32}" srcId="{C3745660-8420-41E0-84F9-5FBADC1646BF}" destId="{8235E334-AEEB-45A4-9E1C-BCFCD6B9E05A}" srcOrd="1" destOrd="0" parTransId="{3EAE35AC-1E41-40CE-B91E-27C7BE5F9374}" sibTransId="{CB11A183-83EB-4CCB-B7CE-D63E5CE9AE37}"/>
    <dgm:cxn modelId="{5AA13FA5-AA0D-49F3-8258-02D9D5A2C2F3}" srcId="{C3745660-8420-41E0-84F9-5FBADC1646BF}" destId="{7F8A821D-C430-41B2-8286-95DD51A76C76}" srcOrd="0" destOrd="0" parTransId="{7188E625-5E9A-4403-9F04-FC3E2440FA2F}" sibTransId="{15DC1DF0-9012-4EE5-A6F4-0FA3EBEAAC86}"/>
    <dgm:cxn modelId="{8450B8A9-D39B-43EA-9542-3F210696CCA3}" srcId="{C3745660-8420-41E0-84F9-5FBADC1646BF}" destId="{BF0B1486-9DA5-4780-9C9D-C44B18313414}" srcOrd="3" destOrd="0" parTransId="{B23C2C97-E5F7-4C7E-94A4-9805D0FB700A}" sibTransId="{15B985E1-CD76-47F5-9DBB-EE95FE8E445D}"/>
    <dgm:cxn modelId="{7259B9E9-EAB7-4CFE-B1F4-F93E50BBF5C2}" type="presOf" srcId="{C3745660-8420-41E0-84F9-5FBADC1646BF}" destId="{2BBB0D44-BBB0-4C22-B299-D2182FA290EF}" srcOrd="0" destOrd="0" presId="urn:microsoft.com/office/officeart/2005/8/layout/funnel1"/>
    <dgm:cxn modelId="{23AE8DCF-B914-4C56-A4D9-5B74B705D026}" type="presParOf" srcId="{2BBB0D44-BBB0-4C22-B299-D2182FA290EF}" destId="{4596AFC0-226C-4EF0-A49D-664EA62EEB84}" srcOrd="0" destOrd="0" presId="urn:microsoft.com/office/officeart/2005/8/layout/funnel1"/>
    <dgm:cxn modelId="{966F3B25-DE52-47E7-831C-93224193F606}" type="presParOf" srcId="{2BBB0D44-BBB0-4C22-B299-D2182FA290EF}" destId="{6F7FBDC1-CE44-4792-8B1E-F95A3FCC121F}" srcOrd="1" destOrd="0" presId="urn:microsoft.com/office/officeart/2005/8/layout/funnel1"/>
    <dgm:cxn modelId="{D828639C-D4CF-4BE6-8572-6E2CAA9AAAAD}" type="presParOf" srcId="{2BBB0D44-BBB0-4C22-B299-D2182FA290EF}" destId="{E15695D1-C08B-4FE3-99B1-0F660A7BAB6E}" srcOrd="2" destOrd="0" presId="urn:microsoft.com/office/officeart/2005/8/layout/funnel1"/>
    <dgm:cxn modelId="{93033151-09BA-456B-BD81-E555F4983ABE}" type="presParOf" srcId="{2BBB0D44-BBB0-4C22-B299-D2182FA290EF}" destId="{523E8A4A-F734-4CD3-B3AA-8FA6FEE7B8F3}" srcOrd="3" destOrd="0" presId="urn:microsoft.com/office/officeart/2005/8/layout/funnel1"/>
    <dgm:cxn modelId="{60740123-D475-414E-96D1-40368AA4DAAE}" type="presParOf" srcId="{2BBB0D44-BBB0-4C22-B299-D2182FA290EF}" destId="{D87604D1-F8E4-4C05-912A-476D62986D49}" srcOrd="4" destOrd="0" presId="urn:microsoft.com/office/officeart/2005/8/layout/funnel1"/>
    <dgm:cxn modelId="{BA41BC7A-37B0-4630-B9D2-6D4508465413}" type="presParOf" srcId="{2BBB0D44-BBB0-4C22-B299-D2182FA290EF}" destId="{941CB1EE-B3AE-4D97-815A-576FCAECE0C6}" srcOrd="5" destOrd="0" presId="urn:microsoft.com/office/officeart/2005/8/layout/funnel1"/>
    <dgm:cxn modelId="{94119AA4-B5C3-41AF-AEC1-8C8D7DC94BAD}" type="presParOf" srcId="{2BBB0D44-BBB0-4C22-B299-D2182FA290EF}" destId="{C53C4411-5CAD-4D37-B078-C913E79AF4DB}" srcOrd="6" destOrd="0" presId="urn:microsoft.com/office/officeart/2005/8/layout/funnel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9F2A594-A35C-4F46-BD14-98DF28AEC2FE}" type="doc">
      <dgm:prSet loTypeId="urn:microsoft.com/office/officeart/2008/layout/HorizontalMultiLevelHierarchy" loCatId="hierarchy" qsTypeId="urn:microsoft.com/office/officeart/2005/8/quickstyle/simple5" qsCatId="simple" csTypeId="urn:microsoft.com/office/officeart/2005/8/colors/colorful5" csCatId="colorful" phldr="1"/>
      <dgm:spPr/>
      <dgm:t>
        <a:bodyPr/>
        <a:lstStyle/>
        <a:p>
          <a:endParaRPr lang="en-US"/>
        </a:p>
      </dgm:t>
    </dgm:pt>
    <dgm:pt modelId="{060A2CFC-A0D4-4EC3-9B6E-A22454E72C85}">
      <dgm:prSet phldrT="[Text]"/>
      <dgm:spPr>
        <a:solidFill>
          <a:schemeClr val="accent4">
            <a:lumMod val="75000"/>
          </a:schemeClr>
        </a:solidFill>
      </dgm:spPr>
      <dgm:t>
        <a:bodyPr/>
        <a:lstStyle/>
        <a:p>
          <a:r>
            <a:rPr lang="en-US" dirty="0">
              <a:effectLst>
                <a:outerShdw blurRad="38100" dist="38100" dir="2700000" algn="tl">
                  <a:srgbClr val="000000">
                    <a:alpha val="43137"/>
                  </a:srgbClr>
                </a:outerShdw>
              </a:effectLst>
            </a:rPr>
            <a:t>Level 3</a:t>
          </a:r>
          <a:endParaRPr lang="en-US" dirty="0"/>
        </a:p>
      </dgm:t>
    </dgm:pt>
    <dgm:pt modelId="{659D330B-A897-4FB2-A36D-4C6E066B02CD}" type="parTrans" cxnId="{7FA5E496-A007-4EF9-8E9A-FCE68613EF9D}">
      <dgm:prSet/>
      <dgm:spPr/>
      <dgm:t>
        <a:bodyPr/>
        <a:lstStyle/>
        <a:p>
          <a:endParaRPr lang="en-US"/>
        </a:p>
      </dgm:t>
    </dgm:pt>
    <dgm:pt modelId="{0B66A2D1-3250-4D0E-AD2C-88E18B8164B1}" type="sibTrans" cxnId="{7FA5E496-A007-4EF9-8E9A-FCE68613EF9D}">
      <dgm:prSet/>
      <dgm:spPr/>
      <dgm:t>
        <a:bodyPr/>
        <a:lstStyle/>
        <a:p>
          <a:endParaRPr lang="en-US"/>
        </a:p>
      </dgm:t>
    </dgm:pt>
    <dgm:pt modelId="{AA468545-790D-40BE-9882-4350F958C4B7}" type="pres">
      <dgm:prSet presAssocID="{D9F2A594-A35C-4F46-BD14-98DF28AEC2FE}" presName="Name0" presStyleCnt="0">
        <dgm:presLayoutVars>
          <dgm:chPref val="1"/>
          <dgm:dir/>
          <dgm:animOne val="branch"/>
          <dgm:animLvl val="lvl"/>
          <dgm:resizeHandles val="exact"/>
        </dgm:presLayoutVars>
      </dgm:prSet>
      <dgm:spPr/>
    </dgm:pt>
    <dgm:pt modelId="{135615D8-EC5E-43CB-9F03-CA2DC311E76D}" type="pres">
      <dgm:prSet presAssocID="{060A2CFC-A0D4-4EC3-9B6E-A22454E72C85}" presName="root1" presStyleCnt="0"/>
      <dgm:spPr/>
    </dgm:pt>
    <dgm:pt modelId="{2AAADB72-7490-45D8-B3F2-3E67D478E4FF}" type="pres">
      <dgm:prSet presAssocID="{060A2CFC-A0D4-4EC3-9B6E-A22454E72C85}" presName="LevelOneTextNode" presStyleLbl="node0" presStyleIdx="0" presStyleCnt="1" custScaleX="168405" custScaleY="100000" custLinFactNeighborX="-48240" custLinFactNeighborY="-26331">
        <dgm:presLayoutVars>
          <dgm:chPref val="3"/>
        </dgm:presLayoutVars>
      </dgm:prSet>
      <dgm:spPr/>
    </dgm:pt>
    <dgm:pt modelId="{BFF81EDD-B9DF-44B3-8BC8-A1567F65B130}" type="pres">
      <dgm:prSet presAssocID="{060A2CFC-A0D4-4EC3-9B6E-A22454E72C85}" presName="level2hierChild" presStyleCnt="0"/>
      <dgm:spPr/>
    </dgm:pt>
  </dgm:ptLst>
  <dgm:cxnLst>
    <dgm:cxn modelId="{7FA5E496-A007-4EF9-8E9A-FCE68613EF9D}" srcId="{D9F2A594-A35C-4F46-BD14-98DF28AEC2FE}" destId="{060A2CFC-A0D4-4EC3-9B6E-A22454E72C85}" srcOrd="0" destOrd="0" parTransId="{659D330B-A897-4FB2-A36D-4C6E066B02CD}" sibTransId="{0B66A2D1-3250-4D0E-AD2C-88E18B8164B1}"/>
    <dgm:cxn modelId="{5E4DFFA4-4466-45DC-9F51-E0B9385B6523}" type="presOf" srcId="{060A2CFC-A0D4-4EC3-9B6E-A22454E72C85}" destId="{2AAADB72-7490-45D8-B3F2-3E67D478E4FF}" srcOrd="0" destOrd="0" presId="urn:microsoft.com/office/officeart/2008/layout/HorizontalMultiLevelHierarchy"/>
    <dgm:cxn modelId="{92DBACF9-DC05-4234-93A9-8351CDD60C2E}" type="presOf" srcId="{D9F2A594-A35C-4F46-BD14-98DF28AEC2FE}" destId="{AA468545-790D-40BE-9882-4350F958C4B7}" srcOrd="0" destOrd="0" presId="urn:microsoft.com/office/officeart/2008/layout/HorizontalMultiLevelHierarchy"/>
    <dgm:cxn modelId="{D01408BD-FFFE-421C-964D-4E6277E343DE}" type="presParOf" srcId="{AA468545-790D-40BE-9882-4350F958C4B7}" destId="{135615D8-EC5E-43CB-9F03-CA2DC311E76D}" srcOrd="0" destOrd="0" presId="urn:microsoft.com/office/officeart/2008/layout/HorizontalMultiLevelHierarchy"/>
    <dgm:cxn modelId="{C51FAC22-D310-47A5-9A3C-4C1C747A17DD}" type="presParOf" srcId="{135615D8-EC5E-43CB-9F03-CA2DC311E76D}" destId="{2AAADB72-7490-45D8-B3F2-3E67D478E4FF}" srcOrd="0" destOrd="0" presId="urn:microsoft.com/office/officeart/2008/layout/HorizontalMultiLevelHierarchy"/>
    <dgm:cxn modelId="{F39A8DA8-07AD-46C8-919F-A7E492002FBD}" type="presParOf" srcId="{135615D8-EC5E-43CB-9F03-CA2DC311E76D}" destId="{BFF81EDD-B9DF-44B3-8BC8-A1567F65B130}" srcOrd="1" destOrd="0" presId="urn:microsoft.com/office/officeart/2008/layout/HorizontalMultiLevelHierarchy"/>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96AFC0-226C-4EF0-A49D-664EA62EEB84}">
      <dsp:nvSpPr>
        <dsp:cNvPr id="0" name=""/>
        <dsp:cNvSpPr/>
      </dsp:nvSpPr>
      <dsp:spPr>
        <a:xfrm>
          <a:off x="665527" y="128702"/>
          <a:ext cx="1863567" cy="647192"/>
        </a:xfrm>
        <a:prstGeom prst="ellipse">
          <a:avLst/>
        </a:prstGeom>
        <a:solidFill>
          <a:schemeClr val="accent5">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7FBDC1-CE44-4792-8B1E-F95A3FCC121F}">
      <dsp:nvSpPr>
        <dsp:cNvPr id="0" name=""/>
        <dsp:cNvSpPr/>
      </dsp:nvSpPr>
      <dsp:spPr>
        <a:xfrm>
          <a:off x="1419621" y="1713457"/>
          <a:ext cx="361156" cy="231140"/>
        </a:xfrm>
        <a:prstGeom prst="downArrow">
          <a:avLst/>
        </a:prstGeom>
        <a:gradFill rotWithShape="0">
          <a:gsLst>
            <a:gs pos="0">
              <a:schemeClr val="accent5">
                <a:tint val="40000"/>
                <a:hueOff val="0"/>
                <a:satOff val="0"/>
                <a:lumOff val="0"/>
                <a:alphaOff val="0"/>
                <a:shade val="51000"/>
                <a:satMod val="130000"/>
              </a:schemeClr>
            </a:gs>
            <a:gs pos="80000">
              <a:schemeClr val="accent5">
                <a:tint val="40000"/>
                <a:hueOff val="0"/>
                <a:satOff val="0"/>
                <a:lumOff val="0"/>
                <a:alphaOff val="0"/>
                <a:shade val="93000"/>
                <a:satMod val="130000"/>
              </a:schemeClr>
            </a:gs>
            <a:gs pos="100000">
              <a:schemeClr val="accent5">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dsp:style>
    </dsp:sp>
    <dsp:sp modelId="{E15695D1-C08B-4FE3-99B1-0F660A7BAB6E}">
      <dsp:nvSpPr>
        <dsp:cNvPr id="0" name=""/>
        <dsp:cNvSpPr/>
      </dsp:nvSpPr>
      <dsp:spPr>
        <a:xfrm>
          <a:off x="2" y="2017221"/>
          <a:ext cx="3200394" cy="294179"/>
        </a:xfrm>
        <a:prstGeom prst="rect">
          <a:avLst/>
        </a:prstGeom>
        <a:solidFill>
          <a:schemeClr val="accent2">
            <a:lumMod val="60000"/>
            <a:lumOff val="40000"/>
          </a:schemeClr>
        </a:solidFill>
        <a:ln w="9525" cap="flat" cmpd="sng" algn="ctr">
          <a:no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effectLst>
                <a:outerShdw blurRad="38100" dist="38100" dir="2700000" algn="tl">
                  <a:srgbClr val="000000">
                    <a:alpha val="43137"/>
                  </a:srgbClr>
                </a:outerShdw>
              </a:effectLst>
            </a:rPr>
            <a:t>Hospital level</a:t>
          </a:r>
        </a:p>
      </dsp:txBody>
      <dsp:txXfrm>
        <a:off x="2" y="2017221"/>
        <a:ext cx="3200394" cy="294179"/>
      </dsp:txXfrm>
    </dsp:sp>
    <dsp:sp modelId="{523E8A4A-F734-4CD3-B3AA-8FA6FEE7B8F3}">
      <dsp:nvSpPr>
        <dsp:cNvPr id="0" name=""/>
        <dsp:cNvSpPr/>
      </dsp:nvSpPr>
      <dsp:spPr>
        <a:xfrm>
          <a:off x="1225668" y="1102193"/>
          <a:ext cx="827287" cy="418476"/>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CT</a:t>
          </a:r>
        </a:p>
      </dsp:txBody>
      <dsp:txXfrm>
        <a:off x="1346821" y="1163477"/>
        <a:ext cx="584981" cy="295908"/>
      </dsp:txXfrm>
    </dsp:sp>
    <dsp:sp modelId="{D87604D1-F8E4-4C05-912A-476D62986D49}">
      <dsp:nvSpPr>
        <dsp:cNvPr id="0" name=""/>
        <dsp:cNvSpPr/>
      </dsp:nvSpPr>
      <dsp:spPr>
        <a:xfrm>
          <a:off x="851133" y="620653"/>
          <a:ext cx="1115572" cy="406144"/>
        </a:xfrm>
        <a:prstGeom prst="ellipse">
          <a:avLst/>
        </a:prstGeom>
        <a:solidFill>
          <a:schemeClr val="accent3">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MAMMO</a:t>
          </a:r>
        </a:p>
      </dsp:txBody>
      <dsp:txXfrm>
        <a:off x="1014505" y="680131"/>
        <a:ext cx="788828" cy="287188"/>
      </dsp:txXfrm>
    </dsp:sp>
    <dsp:sp modelId="{941CB1EE-B3AE-4D97-815A-576FCAECE0C6}">
      <dsp:nvSpPr>
        <dsp:cNvPr id="0" name=""/>
        <dsp:cNvSpPr/>
      </dsp:nvSpPr>
      <dsp:spPr>
        <a:xfrm>
          <a:off x="1439685" y="246120"/>
          <a:ext cx="1035625" cy="371996"/>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t>X-RAY</a:t>
          </a:r>
        </a:p>
      </dsp:txBody>
      <dsp:txXfrm>
        <a:off x="1591349" y="300598"/>
        <a:ext cx="732297" cy="263040"/>
      </dsp:txXfrm>
    </dsp:sp>
    <dsp:sp modelId="{C53C4411-5CAD-4D37-B078-C913E79AF4DB}">
      <dsp:nvSpPr>
        <dsp:cNvPr id="0" name=""/>
        <dsp:cNvSpPr/>
      </dsp:nvSpPr>
      <dsp:spPr>
        <a:xfrm>
          <a:off x="588962" y="49248"/>
          <a:ext cx="2022475" cy="1617980"/>
        </a:xfrm>
        <a:prstGeom prst="funnel">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AADB72-7490-45D8-B3F2-3E67D478E4FF}">
      <dsp:nvSpPr>
        <dsp:cNvPr id="0" name=""/>
        <dsp:cNvSpPr/>
      </dsp:nvSpPr>
      <dsp:spPr>
        <a:xfrm rot="16200000">
          <a:off x="-825684" y="825684"/>
          <a:ext cx="2359896" cy="708526"/>
        </a:xfrm>
        <a:prstGeom prst="rect">
          <a:avLst/>
        </a:prstGeom>
        <a:solidFill>
          <a:schemeClr val="accent4">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US" sz="4800" kern="1200" dirty="0">
              <a:effectLst>
                <a:outerShdw blurRad="38100" dist="38100" dir="2700000" algn="tl">
                  <a:srgbClr val="000000">
                    <a:alpha val="43137"/>
                  </a:srgbClr>
                </a:outerShdw>
              </a:effectLst>
            </a:rPr>
            <a:t>Level 1</a:t>
          </a:r>
        </a:p>
      </dsp:txBody>
      <dsp:txXfrm>
        <a:off x="-825684" y="825684"/>
        <a:ext cx="2359896" cy="7085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96AFC0-226C-4EF0-A49D-664EA62EEB84}">
      <dsp:nvSpPr>
        <dsp:cNvPr id="0" name=""/>
        <dsp:cNvSpPr/>
      </dsp:nvSpPr>
      <dsp:spPr>
        <a:xfrm>
          <a:off x="511073" y="279664"/>
          <a:ext cx="1867662" cy="648614"/>
        </a:xfrm>
        <a:prstGeom prst="ellipse">
          <a:avLst/>
        </a:prstGeom>
        <a:solidFill>
          <a:schemeClr val="accent5">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7FBDC1-CE44-4792-8B1E-F95A3FCC121F}">
      <dsp:nvSpPr>
        <dsp:cNvPr id="0" name=""/>
        <dsp:cNvSpPr/>
      </dsp:nvSpPr>
      <dsp:spPr>
        <a:xfrm>
          <a:off x="1279116" y="1806454"/>
          <a:ext cx="361950" cy="231648"/>
        </a:xfrm>
        <a:prstGeom prst="downArrow">
          <a:avLst/>
        </a:prstGeom>
        <a:gradFill rotWithShape="0">
          <a:gsLst>
            <a:gs pos="0">
              <a:schemeClr val="accent5">
                <a:tint val="40000"/>
                <a:hueOff val="0"/>
                <a:satOff val="0"/>
                <a:lumOff val="0"/>
                <a:alphaOff val="0"/>
                <a:shade val="51000"/>
                <a:satMod val="130000"/>
              </a:schemeClr>
            </a:gs>
            <a:gs pos="80000">
              <a:schemeClr val="accent5">
                <a:tint val="40000"/>
                <a:hueOff val="0"/>
                <a:satOff val="0"/>
                <a:lumOff val="0"/>
                <a:alphaOff val="0"/>
                <a:shade val="93000"/>
                <a:satMod val="130000"/>
              </a:schemeClr>
            </a:gs>
            <a:gs pos="100000">
              <a:schemeClr val="accent5">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dsp:style>
    </dsp:sp>
    <dsp:sp modelId="{E15695D1-C08B-4FE3-99B1-0F660A7BAB6E}">
      <dsp:nvSpPr>
        <dsp:cNvPr id="0" name=""/>
        <dsp:cNvSpPr/>
      </dsp:nvSpPr>
      <dsp:spPr>
        <a:xfrm>
          <a:off x="-2" y="2072918"/>
          <a:ext cx="2895605" cy="426673"/>
        </a:xfrm>
        <a:prstGeom prst="rect">
          <a:avLst/>
        </a:prstGeom>
        <a:solidFill>
          <a:schemeClr val="accent2">
            <a:lumMod val="60000"/>
            <a:lumOff val="40000"/>
          </a:schemeClr>
        </a:soli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effectLst>
                <a:outerShdw blurRad="38100" dist="38100" dir="2700000" algn="tl">
                  <a:srgbClr val="000000">
                    <a:alpha val="43137"/>
                  </a:srgbClr>
                </a:outerShdw>
              </a:effectLst>
            </a:rPr>
            <a:t>Public Health Authority – county level</a:t>
          </a:r>
        </a:p>
      </dsp:txBody>
      <dsp:txXfrm>
        <a:off x="-2" y="2072918"/>
        <a:ext cx="2895605" cy="426673"/>
      </dsp:txXfrm>
    </dsp:sp>
    <dsp:sp modelId="{523E8A4A-F734-4CD3-B3AA-8FA6FEE7B8F3}">
      <dsp:nvSpPr>
        <dsp:cNvPr id="0" name=""/>
        <dsp:cNvSpPr/>
      </dsp:nvSpPr>
      <dsp:spPr>
        <a:xfrm>
          <a:off x="1190091" y="978372"/>
          <a:ext cx="651510" cy="651510"/>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US" sz="800" kern="1200" dirty="0"/>
            <a:t>HOSPITAL 3</a:t>
          </a:r>
        </a:p>
      </dsp:txBody>
      <dsp:txXfrm>
        <a:off x="1285502" y="1073783"/>
        <a:ext cx="460688" cy="460688"/>
      </dsp:txXfrm>
    </dsp:sp>
    <dsp:sp modelId="{D87604D1-F8E4-4C05-912A-476D62986D49}">
      <dsp:nvSpPr>
        <dsp:cNvPr id="0" name=""/>
        <dsp:cNvSpPr/>
      </dsp:nvSpPr>
      <dsp:spPr>
        <a:xfrm>
          <a:off x="539551" y="380998"/>
          <a:ext cx="791604" cy="744473"/>
        </a:xfrm>
        <a:prstGeom prst="ellipse">
          <a:avLst/>
        </a:prstGeom>
        <a:solidFill>
          <a:schemeClr val="accent3">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effectLst>
                <a:outerShdw blurRad="38100" dist="38100" dir="2700000" algn="tl">
                  <a:srgbClr val="000000">
                    <a:alpha val="43137"/>
                  </a:srgbClr>
                </a:outerShdw>
              </a:effectLst>
            </a:rPr>
            <a:t>HOSPITAL 2</a:t>
          </a:r>
        </a:p>
      </dsp:txBody>
      <dsp:txXfrm>
        <a:off x="655479" y="490024"/>
        <a:ext cx="559748" cy="526421"/>
      </dsp:txXfrm>
    </dsp:sp>
    <dsp:sp modelId="{941CB1EE-B3AE-4D97-815A-576FCAECE0C6}">
      <dsp:nvSpPr>
        <dsp:cNvPr id="0" name=""/>
        <dsp:cNvSpPr/>
      </dsp:nvSpPr>
      <dsp:spPr>
        <a:xfrm>
          <a:off x="1447803" y="152398"/>
          <a:ext cx="848220" cy="858462"/>
        </a:xfrm>
        <a:prstGeom prst="ellipse">
          <a:avLst/>
        </a:prstGeom>
        <a:solidFill>
          <a:schemeClr val="accent2">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effectLst>
                <a:outerShdw blurRad="38100" dist="38100" dir="2700000" algn="tl">
                  <a:srgbClr val="000000">
                    <a:alpha val="43137"/>
                  </a:srgbClr>
                </a:outerShdw>
              </a:effectLst>
            </a:rPr>
            <a:t>HOSPITAL 1</a:t>
          </a:r>
        </a:p>
      </dsp:txBody>
      <dsp:txXfrm>
        <a:off x="1572022" y="278117"/>
        <a:ext cx="599782" cy="607024"/>
      </dsp:txXfrm>
    </dsp:sp>
    <dsp:sp modelId="{C53C4411-5CAD-4D37-B078-C913E79AF4DB}">
      <dsp:nvSpPr>
        <dsp:cNvPr id="0" name=""/>
        <dsp:cNvSpPr/>
      </dsp:nvSpPr>
      <dsp:spPr>
        <a:xfrm>
          <a:off x="245299" y="2"/>
          <a:ext cx="2405001" cy="1807461"/>
        </a:xfrm>
        <a:prstGeom prst="funnel">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AADB72-7490-45D8-B3F2-3E67D478E4FF}">
      <dsp:nvSpPr>
        <dsp:cNvPr id="0" name=""/>
        <dsp:cNvSpPr/>
      </dsp:nvSpPr>
      <dsp:spPr>
        <a:xfrm rot="16200000">
          <a:off x="-802468" y="802468"/>
          <a:ext cx="2360095" cy="755158"/>
        </a:xfrm>
        <a:prstGeom prst="rect">
          <a:avLst/>
        </a:prstGeom>
        <a:solidFill>
          <a:schemeClr val="accent4">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1115" tIns="31115" rIns="31115" bIns="31115" numCol="1" spcCol="1270" anchor="ctr" anchorCtr="0">
          <a:noAutofit/>
        </a:bodyPr>
        <a:lstStyle/>
        <a:p>
          <a:pPr marL="0" lvl="0" indent="0" algn="ctr" defTabSz="2178050">
            <a:lnSpc>
              <a:spcPct val="90000"/>
            </a:lnSpc>
            <a:spcBef>
              <a:spcPct val="0"/>
            </a:spcBef>
            <a:spcAft>
              <a:spcPct val="35000"/>
            </a:spcAft>
            <a:buNone/>
          </a:pPr>
          <a:r>
            <a:rPr lang="en-US" sz="4900" kern="1200" dirty="0">
              <a:effectLst>
                <a:outerShdw blurRad="38100" dist="38100" dir="2700000" algn="tl">
                  <a:srgbClr val="000000">
                    <a:alpha val="43137"/>
                  </a:srgbClr>
                </a:outerShdw>
              </a:effectLst>
            </a:rPr>
            <a:t>Level 3</a:t>
          </a:r>
          <a:endParaRPr lang="en-US" sz="4900" kern="1200" dirty="0"/>
        </a:p>
      </dsp:txBody>
      <dsp:txXfrm>
        <a:off x="-802468" y="802468"/>
        <a:ext cx="2360095" cy="755158"/>
      </dsp:txXfrm>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ante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ubstituent dată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44F9EE-68F1-4CE2-A950-0AC10586DF0A}" type="datetimeFigureOut">
              <a:rPr lang="en-US" smtClean="0"/>
              <a:t>5/24/2024</a:t>
            </a:fld>
            <a:endParaRPr lang="en-US"/>
          </a:p>
        </p:txBody>
      </p:sp>
      <p:sp>
        <p:nvSpPr>
          <p:cNvPr id="4" name="Substituent imagine diapozitiv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ubstituent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6" name="Substituent subsol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ubstituent număr diapozitiv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70A1C3-2915-448B-A766-8D3743136244}" type="slidenum">
              <a:rPr lang="en-US" smtClean="0"/>
              <a:t>‹#›</a:t>
            </a:fld>
            <a:endParaRPr lang="en-US"/>
          </a:p>
        </p:txBody>
      </p:sp>
    </p:spTree>
    <p:extLst>
      <p:ext uri="{BB962C8B-B14F-4D97-AF65-F5344CB8AC3E}">
        <p14:creationId xmlns:p14="http://schemas.microsoft.com/office/powerpoint/2010/main" val="47309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2CC97315-498F-4770-8682-35593A97DE9C}" type="datetimeFigureOut">
              <a:rPr lang="en-US">
                <a:solidFill>
                  <a:prstClr val="black">
                    <a:tint val="75000"/>
                  </a:prstClr>
                </a:solidFill>
              </a:rPr>
              <a:pPr>
                <a:defRPr/>
              </a:pPr>
              <a:t>5/24/2024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C8DBEE2-A52F-4DEA-99FB-8735A3BEFB7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27273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E7A787D-373F-4869-8353-5C5F712CEC8B}" type="datetimeFigureOut">
              <a:rPr lang="en-US">
                <a:solidFill>
                  <a:prstClr val="black">
                    <a:tint val="75000"/>
                  </a:prstClr>
                </a:solidFill>
              </a:rPr>
              <a:pPr>
                <a:defRPr/>
              </a:pPr>
              <a:t>5/24/2024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23B9D5F-BBEC-46C4-9496-F7DFA0954B3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79346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77CA477-911B-4864-85D1-FB6C0CC37097}" type="datetimeFigureOut">
              <a:rPr lang="en-US">
                <a:solidFill>
                  <a:prstClr val="black">
                    <a:tint val="75000"/>
                  </a:prstClr>
                </a:solidFill>
              </a:rPr>
              <a:pPr>
                <a:defRPr/>
              </a:pPr>
              <a:t>5/24/2024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7BA60E0-4F58-4719-B01E-DFEC85B3438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68228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ro-RO"/>
              <a:t>Faceți clic pentru a edita stilul de titlu coordonator</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o-RO"/>
              <a:t>Faceți clic pentru a edita stilul de subtitlu coordonator</a:t>
            </a:r>
            <a:endParaRPr lang="en-US" dirty="0"/>
          </a:p>
        </p:txBody>
      </p:sp>
      <p:sp>
        <p:nvSpPr>
          <p:cNvPr id="7" name="Date Placeholder 6"/>
          <p:cNvSpPr>
            <a:spLocks noGrp="1"/>
          </p:cNvSpPr>
          <p:nvPr>
            <p:ph type="dt" sz="half" idx="10"/>
          </p:nvPr>
        </p:nvSpPr>
        <p:spPr/>
        <p:txBody>
          <a:bodyPr/>
          <a:lstStyle/>
          <a:p>
            <a:fld id="{64242D69-D611-4D3C-BD14-A2A45518C61E}" type="datetimeFigureOut">
              <a:rPr lang="en-US" smtClean="0"/>
              <a:t>5/24/2024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2987466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ro-RO"/>
              <a:t>Faceți clic pentru a edita stilul de titlu coordonator</a:t>
            </a:r>
            <a:endParaRPr lang="en-US" dirty="0"/>
          </a:p>
        </p:txBody>
      </p:sp>
      <p:sp>
        <p:nvSpPr>
          <p:cNvPr id="3" name="Content Placeholder 2"/>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64242D69-D611-4D3C-BD14-A2A45518C61E}" type="datetimeFigureOut">
              <a:rPr lang="en-US" smtClean="0"/>
              <a:t>5/24/2024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1021253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ro-RO"/>
              <a:t>Faceți clic pentru a edita stilul de titlu coordonator</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o-RO"/>
              <a:t>Faceți clic pentru a edita stilul de subtitlu coordonator</a:t>
            </a:r>
            <a:endParaRPr lang="en-US" dirty="0"/>
          </a:p>
        </p:txBody>
      </p:sp>
      <p:sp>
        <p:nvSpPr>
          <p:cNvPr id="4" name="Date Placeholder 3"/>
          <p:cNvSpPr>
            <a:spLocks noGrp="1"/>
          </p:cNvSpPr>
          <p:nvPr>
            <p:ph type="dt" sz="half" idx="10"/>
          </p:nvPr>
        </p:nvSpPr>
        <p:spPr/>
        <p:txBody>
          <a:bodyPr/>
          <a:lstStyle/>
          <a:p>
            <a:fld id="{64242D69-D611-4D3C-BD14-A2A45518C61E}" type="datetimeFigureOut">
              <a:rPr lang="en-US" smtClean="0"/>
              <a:t>5/24/2024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42321096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Date Placeholder 4"/>
          <p:cNvSpPr>
            <a:spLocks noGrp="1"/>
          </p:cNvSpPr>
          <p:nvPr>
            <p:ph type="dt" sz="half" idx="10"/>
          </p:nvPr>
        </p:nvSpPr>
        <p:spPr/>
        <p:txBody>
          <a:bodyPr/>
          <a:lstStyle/>
          <a:p>
            <a:fld id="{64242D69-D611-4D3C-BD14-A2A45518C61E}" type="datetimeFigureOut">
              <a:rPr lang="en-US" smtClean="0"/>
              <a:t>5/24/2024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16288443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o-RO"/>
              <a:t>Faceţi clic pentru a edita Master stiluri text</a:t>
            </a:r>
          </a:p>
        </p:txBody>
      </p:sp>
      <p:sp>
        <p:nvSpPr>
          <p:cNvPr id="4" name="Content Placeholder 3"/>
          <p:cNvSpPr>
            <a:spLocks noGrp="1"/>
          </p:cNvSpPr>
          <p:nvPr>
            <p:ph sz="half" idx="2"/>
          </p:nvPr>
        </p:nvSpPr>
        <p:spPr>
          <a:xfrm>
            <a:off x="840000" y="2505075"/>
            <a:ext cx="3768912"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o-RO"/>
              <a:t>Faceţi clic pentru a edita Master stiluri text</a:t>
            </a:r>
          </a:p>
        </p:txBody>
      </p:sp>
      <p:sp>
        <p:nvSpPr>
          <p:cNvPr id="6" name="Content Placeholder 5"/>
          <p:cNvSpPr>
            <a:spLocks noGrp="1"/>
          </p:cNvSpPr>
          <p:nvPr>
            <p:ph sz="quarter" idx="4"/>
          </p:nvPr>
        </p:nvSpPr>
        <p:spPr>
          <a:xfrm>
            <a:off x="4739880" y="2505075"/>
            <a:ext cx="3776661"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7" name="Date Placeholder 6"/>
          <p:cNvSpPr>
            <a:spLocks noGrp="1"/>
          </p:cNvSpPr>
          <p:nvPr>
            <p:ph type="dt" sz="half" idx="10"/>
          </p:nvPr>
        </p:nvSpPr>
        <p:spPr/>
        <p:txBody>
          <a:bodyPr/>
          <a:lstStyle/>
          <a:p>
            <a:fld id="{64242D69-D611-4D3C-BD14-A2A45518C61E}" type="datetimeFigureOut">
              <a:rPr lang="en-US" smtClean="0"/>
              <a:t>5/24/2024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4187226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Date Placeholder 2"/>
          <p:cNvSpPr>
            <a:spLocks noGrp="1"/>
          </p:cNvSpPr>
          <p:nvPr>
            <p:ph type="dt" sz="half" idx="10"/>
          </p:nvPr>
        </p:nvSpPr>
        <p:spPr/>
        <p:txBody>
          <a:bodyPr/>
          <a:lstStyle/>
          <a:p>
            <a:fld id="{64242D69-D611-4D3C-BD14-A2A45518C61E}" type="datetimeFigureOut">
              <a:rPr lang="en-US" smtClean="0"/>
              <a:t>5/24/2024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40096956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242D69-D611-4D3C-BD14-A2A45518C61E}" type="datetimeFigureOut">
              <a:rPr lang="en-US" smtClean="0"/>
              <a:t>5/24/2024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2640209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ro-RO"/>
              <a:t>Faceți clic pentru a edita stilul de titlu coordonator</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64242D69-D611-4D3C-BD14-A2A45518C61E}" type="datetimeFigureOut">
              <a:rPr lang="en-US" smtClean="0"/>
              <a:t>5/24/2024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2894882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980FD3A-7381-477E-AD69-704E401B2EFF}" type="datetimeFigureOut">
              <a:rPr lang="en-US">
                <a:solidFill>
                  <a:prstClr val="black">
                    <a:tint val="75000"/>
                  </a:prstClr>
                </a:solidFill>
              </a:rPr>
              <a:pPr>
                <a:defRPr/>
              </a:pPr>
              <a:t>5/24/2024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0623F34-6379-4F9D-8AC4-E189CD98382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02846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ro-RO"/>
              <a:t>Faceți clic pentru a edita stilul de titlu coordonator</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o-RO"/>
              <a:t>Faceți clic pe pictogramă pentru a adăuga o imagine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64242D69-D611-4D3C-BD14-A2A45518C61E}" type="datetimeFigureOut">
              <a:rPr lang="en-US" smtClean="0"/>
              <a:t>5/24/2024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23466221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Imagine panoramică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ro-RO"/>
              <a:t>Faceți clic pentru a edita stilul de titlu coordonator</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o-RO"/>
              <a:t>Faceți clic pe pictogramă pentru a adăuga o imagine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64242D69-D611-4D3C-BD14-A2A45518C61E}" type="datetimeFigureOut">
              <a:rPr lang="en-US" smtClean="0"/>
              <a:t>5/24/2024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4193676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u și legend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ro-RO"/>
              <a:t>Faceți clic pentru a edita stilul de titlu coordonator</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64242D69-D611-4D3C-BD14-A2A45518C61E}" type="datetimeFigureOut">
              <a:rPr lang="en-US" smtClean="0"/>
              <a:t>5/24/2024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11659742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ita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ro-RO"/>
              <a:t>Faceți clic pentru a edita stilul de titlu coordonator</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o-RO"/>
              <a:t>Faceţi clic pentru a edita Master stiluri text</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64242D69-D611-4D3C-BD14-A2A45518C61E}" type="datetimeFigureOut">
              <a:rPr lang="en-US" smtClean="0"/>
              <a:t>5/24/2024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3F1951-7970-43C0-8E77-5F96A4BDFC17}" type="slidenum">
              <a:rPr lang="en-US" smtClean="0"/>
              <a:t>‹#›</a:t>
            </a:fld>
            <a:endParaRPr 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6559332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arte de vizită">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ro-RO"/>
              <a:t>Faceți clic pentru a edita stilul de titlu coordonator</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64242D69-D611-4D3C-BD14-A2A45518C61E}" type="datetimeFigureOut">
              <a:rPr lang="en-US" smtClean="0"/>
              <a:t>5/24/2024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7507657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oane">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ro-RO"/>
              <a:t>Faceți clic pentru a edita stilul de titlu coordonator</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o-RO"/>
              <a:t>Faceţi clic pentru a edita Master stiluri text</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o-RO"/>
              <a:t>Faceţi clic pentru a edita Master stiluri text</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o-RO"/>
              <a:t>Faceţi clic pentru a edita Master stiluri text</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o-RO"/>
              <a:t>Faceţi clic pentru a edita Master stiluri text</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o-RO"/>
              <a:t>Faceţi clic pentru a edita Master stiluri text</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o-RO"/>
              <a:t>Faceţi clic pentru a edita Master stiluri text</a:t>
            </a:r>
          </a:p>
        </p:txBody>
      </p:sp>
      <p:sp>
        <p:nvSpPr>
          <p:cNvPr id="3" name="Date Placeholder 2"/>
          <p:cNvSpPr>
            <a:spLocks noGrp="1"/>
          </p:cNvSpPr>
          <p:nvPr>
            <p:ph type="dt" sz="half" idx="10"/>
          </p:nvPr>
        </p:nvSpPr>
        <p:spPr/>
        <p:txBody>
          <a:bodyPr/>
          <a:lstStyle/>
          <a:p>
            <a:fld id="{64242D69-D611-4D3C-BD14-A2A45518C61E}" type="datetimeFigureOut">
              <a:rPr lang="en-US" smtClean="0"/>
              <a:t>5/24/2024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12640845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loană cu trei imagini">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ro-RO"/>
              <a:t>Faceți clic pentru a edita stilul de titlu coordonator</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o-RO"/>
              <a:t>Faceţi clic pentru a edita Master stiluri text</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o-RO"/>
              <a:t>Faceți clic pe pictogramă pentru a adăuga o imagine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o-RO"/>
              <a:t>Faceţi clic pentru a edita Master stiluri text</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o-RO"/>
              <a:t>Faceţi clic pentru a edita Master stiluri text</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o-RO"/>
              <a:t>Faceți clic pe pictogramă pentru a adăuga o imagine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o-RO"/>
              <a:t>Faceţi clic pentru a edita Master stiluri text</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o-RO"/>
              <a:t>Faceţi clic pentru a edita Master stiluri text</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o-RO"/>
              <a:t>Faceți clic pe pictogramă pentru a adăuga o imagine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o-RO"/>
              <a:t>Faceţi clic pentru a edita Master stiluri text</a:t>
            </a:r>
          </a:p>
        </p:txBody>
      </p:sp>
      <p:sp>
        <p:nvSpPr>
          <p:cNvPr id="3" name="Date Placeholder 2"/>
          <p:cNvSpPr>
            <a:spLocks noGrp="1"/>
          </p:cNvSpPr>
          <p:nvPr>
            <p:ph type="dt" sz="half" idx="10"/>
          </p:nvPr>
        </p:nvSpPr>
        <p:spPr/>
        <p:txBody>
          <a:bodyPr/>
          <a:lstStyle/>
          <a:p>
            <a:fld id="{64242D69-D611-4D3C-BD14-A2A45518C61E}" type="datetimeFigureOut">
              <a:rPr lang="en-US" smtClean="0"/>
              <a:t>5/24/2024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2928947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64242D69-D611-4D3C-BD14-A2A45518C61E}" type="datetimeFigureOut">
              <a:rPr lang="en-US" smtClean="0"/>
              <a:t>5/24/2024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39279628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64242D69-D611-4D3C-BD14-A2A45518C61E}" type="datetimeFigureOut">
              <a:rPr lang="en-US" smtClean="0"/>
              <a:t>5/24/2024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3F1951-7970-43C0-8E77-5F96A4BDFC17}" type="slidenum">
              <a:rPr lang="en-US" smtClean="0"/>
              <a:t>‹#›</a:t>
            </a:fld>
            <a:endParaRPr lang="en-US"/>
          </a:p>
        </p:txBody>
      </p:sp>
    </p:spTree>
    <p:extLst>
      <p:ext uri="{BB962C8B-B14F-4D97-AF65-F5344CB8AC3E}">
        <p14:creationId xmlns:p14="http://schemas.microsoft.com/office/powerpoint/2010/main" val="3267455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DE11C5FC-4686-42B9-B7C4-A2A9CC793334}" type="datetimeFigureOut">
              <a:rPr lang="en-US">
                <a:solidFill>
                  <a:prstClr val="black">
                    <a:tint val="75000"/>
                  </a:prstClr>
                </a:solidFill>
              </a:rPr>
              <a:pPr>
                <a:defRPr/>
              </a:pPr>
              <a:t>5/24/2024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18079AF-F2DF-4E98-B13B-8BA9B768A35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9482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260DD15-A9F1-4C08-BE96-D0337B667342}" type="datetimeFigureOut">
              <a:rPr lang="en-US">
                <a:solidFill>
                  <a:prstClr val="black">
                    <a:tint val="75000"/>
                  </a:prstClr>
                </a:solidFill>
              </a:rPr>
              <a:pPr>
                <a:defRPr/>
              </a:pPr>
              <a:t>5/24/2024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F63ED67-6670-4F85-9587-7B16717B743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05547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58B88079-8C14-4E6F-8091-A6B42C2F34F4}" type="datetimeFigureOut">
              <a:rPr lang="en-US">
                <a:solidFill>
                  <a:prstClr val="black">
                    <a:tint val="75000"/>
                  </a:prstClr>
                </a:solidFill>
              </a:rPr>
              <a:pPr>
                <a:defRPr/>
              </a:pPr>
              <a:t>5/24/2024</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B6B8E1DC-51F5-4992-A513-6B08B7855D3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6973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CCC49C26-623A-4A83-B70F-F2B02C0E97DD}" type="datetimeFigureOut">
              <a:rPr lang="en-US">
                <a:solidFill>
                  <a:prstClr val="black">
                    <a:tint val="75000"/>
                  </a:prstClr>
                </a:solidFill>
              </a:rPr>
              <a:pPr>
                <a:defRPr/>
              </a:pPr>
              <a:t>5/24/2024</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255BEAE6-FC96-4A0A-BA0E-4CCE179B5EF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7532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8ED746E-F1C8-4B41-9DD9-D3284FA37E18}" type="datetimeFigureOut">
              <a:rPr lang="en-US">
                <a:solidFill>
                  <a:prstClr val="black">
                    <a:tint val="75000"/>
                  </a:prstClr>
                </a:solidFill>
              </a:rPr>
              <a:pPr>
                <a:defRPr/>
              </a:pPr>
              <a:t>5/24/2024</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E4E9D551-5192-4613-8022-8CAD7EEE3D8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21517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A9C59A3-0AC8-46FC-A8A2-B9B0B267508F}" type="datetimeFigureOut">
              <a:rPr lang="en-US">
                <a:solidFill>
                  <a:prstClr val="black">
                    <a:tint val="75000"/>
                  </a:prstClr>
                </a:solidFill>
              </a:rPr>
              <a:pPr>
                <a:defRPr/>
              </a:pPr>
              <a:t>5/24/2024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18174F7-12A0-44AC-A6FC-6D49977FA33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58222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43AF7A4-7021-4571-BD20-30BF773139F0}" type="datetimeFigureOut">
              <a:rPr lang="en-US">
                <a:solidFill>
                  <a:prstClr val="black">
                    <a:tint val="75000"/>
                  </a:prstClr>
                </a:solidFill>
              </a:rPr>
              <a:pPr>
                <a:defRPr/>
              </a:pPr>
              <a:t>5/24/2024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3347A037-D1B6-4B44-B5DD-FCF1EF7E9DA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73638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B7DEE8">
            <a:alpha val="30980"/>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1C5839B9-4EA0-40EE-9147-3B901775AD15}" type="datetimeFigureOut">
              <a:rPr lang="en-US">
                <a:solidFill>
                  <a:prstClr val="black">
                    <a:tint val="75000"/>
                  </a:prstClr>
                </a:solidFill>
              </a:rPr>
              <a:pPr>
                <a:defRPr/>
              </a:pPr>
              <a:t>5/24/2024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BE508C8-533B-4030-9FB1-E1C35545A54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733105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1C5839B9-4EA0-40EE-9147-3B901775AD15}" type="datetimeFigureOut">
              <a:rPr lang="en-US" smtClean="0">
                <a:solidFill>
                  <a:prstClr val="black">
                    <a:tint val="75000"/>
                  </a:prstClr>
                </a:solidFill>
              </a:rPr>
              <a:pPr>
                <a:defRPr/>
              </a:pPr>
              <a:t>5/24/2024</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3BE508C8-533B-4030-9FB1-E1C35545A54E}"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03190504"/>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 Id="rId22"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0"/>
            <a:ext cx="8077200" cy="1447799"/>
          </a:xfrm>
        </p:spPr>
        <p:txBody>
          <a:bodyPr>
            <a:noAutofit/>
          </a:bodyPr>
          <a:lstStyle/>
          <a:p>
            <a:pPr marL="0" marR="0">
              <a:lnSpc>
                <a:spcPct val="115000"/>
              </a:lnSpc>
              <a:spcBef>
                <a:spcPts val="0"/>
              </a:spcBef>
              <a:spcAft>
                <a:spcPts val="1000"/>
              </a:spcAft>
            </a:pPr>
            <a:r>
              <a:rPr lang="en-US" sz="36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Medical exposure to ionizing radiation – </a:t>
            </a:r>
            <a:br>
              <a:rPr lang="en-US" sz="36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br>
            <a:r>
              <a:rPr lang="en-US" sz="36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the national results of monitoring in 2022</a:t>
            </a:r>
            <a:endParaRPr lang="en-US" sz="36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p:cNvSpPr>
            <a:spLocks noGrp="1"/>
          </p:cNvSpPr>
          <p:nvPr>
            <p:ph type="subTitle" idx="1"/>
          </p:nvPr>
        </p:nvSpPr>
        <p:spPr>
          <a:xfrm>
            <a:off x="1219200" y="4038600"/>
            <a:ext cx="7772400" cy="1199704"/>
          </a:xfrm>
        </p:spPr>
        <p:txBody>
          <a:bodyPr/>
          <a:lstStyle/>
          <a:p>
            <a:r>
              <a:rPr lang="en-US" dirty="0">
                <a:solidFill>
                  <a:schemeClr val="tx1"/>
                </a:solidFill>
              </a:rPr>
              <a:t>Olga </a:t>
            </a:r>
            <a:r>
              <a:rPr lang="en-US" dirty="0" err="1">
                <a:solidFill>
                  <a:schemeClr val="tx1"/>
                </a:solidFill>
              </a:rPr>
              <a:t>Girjoaba</a:t>
            </a:r>
            <a:endParaRPr lang="en-US" dirty="0">
              <a:solidFill>
                <a:schemeClr val="tx1"/>
              </a:solidFill>
            </a:endParaRPr>
          </a:p>
          <a:p>
            <a:r>
              <a:rPr lang="en-US" sz="2800" i="1" dirty="0">
                <a:solidFill>
                  <a:schemeClr val="tx1"/>
                </a:solidFill>
              </a:rPr>
              <a:t>National Institute of Public Health</a:t>
            </a:r>
            <a:endParaRPr lang="en-US" dirty="0">
              <a:solidFill>
                <a:schemeClr val="tx1"/>
              </a:solidFill>
            </a:endParaRPr>
          </a:p>
        </p:txBody>
      </p:sp>
      <p:sp>
        <p:nvSpPr>
          <p:cNvPr id="4" name="CasetăText 3">
            <a:extLst>
              <a:ext uri="{FF2B5EF4-FFF2-40B4-BE49-F238E27FC236}">
                <a16:creationId xmlns:a16="http://schemas.microsoft.com/office/drawing/2014/main" id="{06127D79-F27D-B5F4-EA16-366BAF3D4E98}"/>
              </a:ext>
            </a:extLst>
          </p:cNvPr>
          <p:cNvSpPr txBox="1"/>
          <p:nvPr/>
        </p:nvSpPr>
        <p:spPr>
          <a:xfrm>
            <a:off x="914400" y="-2840421"/>
            <a:ext cx="568477" cy="249619"/>
          </a:xfrm>
          <a:prstGeom prst="rect">
            <a:avLst/>
          </a:prstGeom>
          <a:noFill/>
        </p:spPr>
        <p:txBody>
          <a:bodyPr wrap="square" rtlCol="0">
            <a:spAutoFit/>
          </a:bodyPr>
          <a:lstStyle/>
          <a:p>
            <a:endParaRPr lang="en-US" dirty="0"/>
          </a:p>
        </p:txBody>
      </p:sp>
      <p:pic>
        <p:nvPicPr>
          <p:cNvPr id="5" name="Imagine 4">
            <a:extLst>
              <a:ext uri="{FF2B5EF4-FFF2-40B4-BE49-F238E27FC236}">
                <a16:creationId xmlns:a16="http://schemas.microsoft.com/office/drawing/2014/main" id="{747056C8-0279-9544-CFEC-9E15A1AE8BAE}"/>
              </a:ext>
            </a:extLst>
          </p:cNvPr>
          <p:cNvPicPr>
            <a:picLocks noChangeAspect="1"/>
          </p:cNvPicPr>
          <p:nvPr/>
        </p:nvPicPr>
        <p:blipFill>
          <a:blip r:embed="rId2"/>
          <a:stretch>
            <a:fillRect/>
          </a:stretch>
        </p:blipFill>
        <p:spPr>
          <a:xfrm>
            <a:off x="0" y="0"/>
            <a:ext cx="9144000" cy="1232807"/>
          </a:xfrm>
          <a:prstGeom prst="rect">
            <a:avLst/>
          </a:prstGeom>
        </p:spPr>
      </p:pic>
    </p:spTree>
    <p:extLst>
      <p:ext uri="{BB962C8B-B14F-4D97-AF65-F5344CB8AC3E}">
        <p14:creationId xmlns:p14="http://schemas.microsoft.com/office/powerpoint/2010/main" val="2018237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 4">
            <a:extLst>
              <a:ext uri="{FF2B5EF4-FFF2-40B4-BE49-F238E27FC236}">
                <a16:creationId xmlns:a16="http://schemas.microsoft.com/office/drawing/2014/main" id="{98336651-4BBD-B0D1-B306-49F61EF6E494}"/>
              </a:ext>
            </a:extLst>
          </p:cNvPr>
          <p:cNvGraphicFramePr>
            <a:graphicFrameLocks noGrp="1"/>
          </p:cNvGraphicFramePr>
          <p:nvPr>
            <p:extLst>
              <p:ext uri="{D42A27DB-BD31-4B8C-83A1-F6EECF244321}">
                <p14:modId xmlns:p14="http://schemas.microsoft.com/office/powerpoint/2010/main" val="8098333"/>
              </p:ext>
            </p:extLst>
          </p:nvPr>
        </p:nvGraphicFramePr>
        <p:xfrm>
          <a:off x="3200400" y="636347"/>
          <a:ext cx="5586393" cy="5585305"/>
        </p:xfrm>
        <a:graphic>
          <a:graphicData uri="http://schemas.openxmlformats.org/drawingml/2006/table">
            <a:tbl>
              <a:tblPr firstRow="1" firstCol="1" bandRow="1"/>
              <a:tblGrid>
                <a:gridCol w="1446823">
                  <a:extLst>
                    <a:ext uri="{9D8B030D-6E8A-4147-A177-3AD203B41FA5}">
                      <a16:colId xmlns:a16="http://schemas.microsoft.com/office/drawing/2014/main" val="1616689615"/>
                    </a:ext>
                  </a:extLst>
                </a:gridCol>
                <a:gridCol w="413957">
                  <a:extLst>
                    <a:ext uri="{9D8B030D-6E8A-4147-A177-3AD203B41FA5}">
                      <a16:colId xmlns:a16="http://schemas.microsoft.com/office/drawing/2014/main" val="490159681"/>
                    </a:ext>
                  </a:extLst>
                </a:gridCol>
                <a:gridCol w="413957">
                  <a:extLst>
                    <a:ext uri="{9D8B030D-6E8A-4147-A177-3AD203B41FA5}">
                      <a16:colId xmlns:a16="http://schemas.microsoft.com/office/drawing/2014/main" val="3650638917"/>
                    </a:ext>
                  </a:extLst>
                </a:gridCol>
                <a:gridCol w="413957">
                  <a:extLst>
                    <a:ext uri="{9D8B030D-6E8A-4147-A177-3AD203B41FA5}">
                      <a16:colId xmlns:a16="http://schemas.microsoft.com/office/drawing/2014/main" val="421394879"/>
                    </a:ext>
                  </a:extLst>
                </a:gridCol>
                <a:gridCol w="413957">
                  <a:extLst>
                    <a:ext uri="{9D8B030D-6E8A-4147-A177-3AD203B41FA5}">
                      <a16:colId xmlns:a16="http://schemas.microsoft.com/office/drawing/2014/main" val="1088999694"/>
                    </a:ext>
                  </a:extLst>
                </a:gridCol>
                <a:gridCol w="413957">
                  <a:extLst>
                    <a:ext uri="{9D8B030D-6E8A-4147-A177-3AD203B41FA5}">
                      <a16:colId xmlns:a16="http://schemas.microsoft.com/office/drawing/2014/main" val="2865514946"/>
                    </a:ext>
                  </a:extLst>
                </a:gridCol>
                <a:gridCol w="413957">
                  <a:extLst>
                    <a:ext uri="{9D8B030D-6E8A-4147-A177-3AD203B41FA5}">
                      <a16:colId xmlns:a16="http://schemas.microsoft.com/office/drawing/2014/main" val="554933592"/>
                    </a:ext>
                  </a:extLst>
                </a:gridCol>
                <a:gridCol w="413957">
                  <a:extLst>
                    <a:ext uri="{9D8B030D-6E8A-4147-A177-3AD203B41FA5}">
                      <a16:colId xmlns:a16="http://schemas.microsoft.com/office/drawing/2014/main" val="4023160060"/>
                    </a:ext>
                  </a:extLst>
                </a:gridCol>
                <a:gridCol w="413957">
                  <a:extLst>
                    <a:ext uri="{9D8B030D-6E8A-4147-A177-3AD203B41FA5}">
                      <a16:colId xmlns:a16="http://schemas.microsoft.com/office/drawing/2014/main" val="4032918436"/>
                    </a:ext>
                  </a:extLst>
                </a:gridCol>
                <a:gridCol w="413957">
                  <a:extLst>
                    <a:ext uri="{9D8B030D-6E8A-4147-A177-3AD203B41FA5}">
                      <a16:colId xmlns:a16="http://schemas.microsoft.com/office/drawing/2014/main" val="538529026"/>
                    </a:ext>
                  </a:extLst>
                </a:gridCol>
                <a:gridCol w="413957">
                  <a:extLst>
                    <a:ext uri="{9D8B030D-6E8A-4147-A177-3AD203B41FA5}">
                      <a16:colId xmlns:a16="http://schemas.microsoft.com/office/drawing/2014/main" val="2869174488"/>
                    </a:ext>
                  </a:extLst>
                </a:gridCol>
              </a:tblGrid>
              <a:tr h="150609">
                <a:tc rowSpan="2">
                  <a:txBody>
                    <a:bodyPr/>
                    <a:lstStyle/>
                    <a:p>
                      <a:pPr marL="0" marR="0" algn="ctr">
                        <a:lnSpc>
                          <a:spcPct val="115000"/>
                        </a:lnSpc>
                        <a:spcBef>
                          <a:spcPts val="0"/>
                        </a:spcBef>
                        <a:spcAft>
                          <a:spcPts val="1000"/>
                        </a:spcAft>
                      </a:pPr>
                      <a:r>
                        <a:rPr lang="nl-NL"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Examination type</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5">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Effective dose (mSv)</a:t>
                      </a:r>
                      <a:endParaRPr lang="en-US" sz="900"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The uncertainty (mSv)</a:t>
                      </a:r>
                      <a:endParaRPr lang="en-US" sz="900"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51655200"/>
                  </a:ext>
                </a:extLst>
              </a:tr>
              <a:tr h="276160">
                <a:tc vMerge="1">
                  <a:txBody>
                    <a:bodyPr/>
                    <a:lstStyle/>
                    <a:p>
                      <a:endParaRPr lang="en-US"/>
                    </a:p>
                  </a:txBody>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0-12 months</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1-4 years</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5-9 years</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10-14 years</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≥15 years</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0-12 months</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1-4 years</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5-9 years</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10-14 years</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≥15 years</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69565767"/>
                  </a:ext>
                </a:extLst>
              </a:tr>
              <a:tr h="13952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Head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0.82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1.05</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1.21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1.86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0.44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0.26</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2323703"/>
                  </a:ext>
                </a:extLst>
              </a:tr>
              <a:tr h="13952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Head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1.29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1.37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2.51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0.30</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0.57</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0.35</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30404171"/>
                  </a:ext>
                </a:extLst>
              </a:tr>
              <a:tr h="13952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Sine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0.45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0.96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0.16</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0.13</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6585348"/>
                  </a:ext>
                </a:extLst>
              </a:tr>
              <a:tr h="13952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Sine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0.41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1.31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1.35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0.22</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0.71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1074425"/>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Neck soft tissue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0.68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0.95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2.85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0.37</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0.40</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22980863"/>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Neck soft tissue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0.63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1.31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1.49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4.87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0.71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0.81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0.68</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1109589"/>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Cervical spine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1.69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1.87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2.33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3.60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0.91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1.26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0.50</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4563329"/>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Cervical spine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2.06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4.77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6.13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1.11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2.57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0.86</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98640036"/>
                  </a:ext>
                </a:extLst>
              </a:tr>
              <a:tr h="211400">
                <a:tc>
                  <a:txBody>
                    <a:bodyPr/>
                    <a:lstStyle/>
                    <a:p>
                      <a:pPr marL="0" marR="0">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Thoracic spine - </a:t>
                      </a:r>
                      <a:r>
                        <a:rPr lang="en-US" sz="900" b="1" kern="100" dirty="0" err="1">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nativ</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3.02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3.42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3.63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7.11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1.63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1.84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1.96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1.00</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0551367"/>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Thoracic spine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3.39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5.63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6.02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7.28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16.04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1.83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3.04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3.25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3.93</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2.25</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6698339"/>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Lumbar spine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2.39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2.22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3.34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9.93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1.29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1.20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1.80</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1.39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9701068"/>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Lumbar spine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1.61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1.76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3.00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9.55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17.71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0.87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0.95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1.62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5.16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2.48</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0976100"/>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Chest / Thorax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0.63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2.17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2.30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5.76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0.62</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0.81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4257414"/>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Chest / Thorax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1.19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2.56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2.66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4.12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15.67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0.64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1.38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0.72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1.11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2.19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2234694"/>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Abdomen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3.66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5.67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6.06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7.74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1.98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1.53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1.64</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1.08</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3239102"/>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Abdomen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2.63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3.99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8.85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15.00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1.42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2.39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2.10</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4696153"/>
                  </a:ext>
                </a:extLst>
              </a:tr>
              <a:tr h="13952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Pelvis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1.50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3.39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3.83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4.49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10.29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0.81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1.83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1.21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1.44</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3435008"/>
                  </a:ext>
                </a:extLst>
              </a:tr>
              <a:tr h="13952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Pelvis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3.57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4.25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7.88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14.30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1.93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1.15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2.13</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2.00</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21182159"/>
                  </a:ext>
                </a:extLst>
              </a:tr>
              <a:tr h="13952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Trunk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1.17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2.57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7.18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11.47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0.63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1.39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3.88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1.61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64235127"/>
                  </a:ext>
                </a:extLst>
              </a:tr>
              <a:tr h="13952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Trunk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3.88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4.63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6.82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26.74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28.04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2.09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2.50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3.69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14.44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3.92</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1270538"/>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Thorax +abdomen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1.49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1.85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3.09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10.27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0.80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1.67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1.44</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17899460"/>
                  </a:ext>
                </a:extLst>
              </a:tr>
              <a:tr h="211400">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Thorax +abdomen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0.95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1.56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2.21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10.04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26.88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0.84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1.19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5.42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3.76</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5827799"/>
                  </a:ext>
                </a:extLst>
              </a:tr>
              <a:tr h="28327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Abdomen+pelvis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1.83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2.07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3.12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9.25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0.99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1.12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1.68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1.29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17834504"/>
                  </a:ext>
                </a:extLst>
              </a:tr>
              <a:tr h="28327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Abdomen+pelvis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2.33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4.07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10.75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25.16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1.26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2.20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5.80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3.52</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2879460"/>
                  </a:ext>
                </a:extLst>
              </a:tr>
              <a:tr h="13952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Limbs - nativ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0.07</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26118191"/>
                  </a:ext>
                </a:extLst>
              </a:tr>
              <a:tr h="139525">
                <a:tc>
                  <a:txBody>
                    <a:bodyPr/>
                    <a:lstStyle/>
                    <a:p>
                      <a:pPr marL="0" marR="0">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CT Limbs - contrast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0.96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pPr>
                      <a:endParaRPr lang="en-US" sz="900" b="1" kern="100">
                        <a:solidFill>
                          <a:srgbClr val="FFC000"/>
                        </a:solidFill>
                        <a:effectLst/>
                        <a:latin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100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0.13</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4410" marR="244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78205919"/>
                  </a:ext>
                </a:extLst>
              </a:tr>
            </a:tbl>
          </a:graphicData>
        </a:graphic>
      </p:graphicFrame>
      <p:pic>
        <p:nvPicPr>
          <p:cNvPr id="6" name="Imagine 5">
            <a:extLst>
              <a:ext uri="{FF2B5EF4-FFF2-40B4-BE49-F238E27FC236}">
                <a16:creationId xmlns:a16="http://schemas.microsoft.com/office/drawing/2014/main" id="{310740F5-5ABE-E5D3-B7FA-4DB971931E2F}"/>
              </a:ext>
            </a:extLst>
          </p:cNvPr>
          <p:cNvPicPr>
            <a:picLocks noChangeAspect="1"/>
          </p:cNvPicPr>
          <p:nvPr/>
        </p:nvPicPr>
        <p:blipFill>
          <a:blip r:embed="rId2"/>
          <a:stretch>
            <a:fillRect/>
          </a:stretch>
        </p:blipFill>
        <p:spPr>
          <a:xfrm>
            <a:off x="232158" y="285524"/>
            <a:ext cx="2530059" cy="902286"/>
          </a:xfrm>
          <a:prstGeom prst="rect">
            <a:avLst/>
          </a:prstGeom>
        </p:spPr>
      </p:pic>
      <p:sp>
        <p:nvSpPr>
          <p:cNvPr id="7" name="CasetăText 6">
            <a:extLst>
              <a:ext uri="{FF2B5EF4-FFF2-40B4-BE49-F238E27FC236}">
                <a16:creationId xmlns:a16="http://schemas.microsoft.com/office/drawing/2014/main" id="{DA2D74E0-40C9-043B-6861-D16B4A50F7A2}"/>
              </a:ext>
            </a:extLst>
          </p:cNvPr>
          <p:cNvSpPr txBox="1"/>
          <p:nvPr/>
        </p:nvSpPr>
        <p:spPr>
          <a:xfrm>
            <a:off x="509607" y="1524000"/>
            <a:ext cx="1981200" cy="1477328"/>
          </a:xfrm>
          <a:prstGeom prst="rect">
            <a:avLst/>
          </a:prstGeom>
          <a:noFill/>
        </p:spPr>
        <p:txBody>
          <a:bodyPr wrap="square" rtlCol="0">
            <a:spAutoFit/>
          </a:bodyPr>
          <a:lstStyle/>
          <a:p>
            <a:r>
              <a:rPr lang="en-US" dirty="0"/>
              <a:t>The average effective doses for the most frequent CT procedures, by age group</a:t>
            </a:r>
          </a:p>
        </p:txBody>
      </p:sp>
      <p:pic>
        <p:nvPicPr>
          <p:cNvPr id="2" name="Imagine 1">
            <a:extLst>
              <a:ext uri="{FF2B5EF4-FFF2-40B4-BE49-F238E27FC236}">
                <a16:creationId xmlns:a16="http://schemas.microsoft.com/office/drawing/2014/main" id="{55CF849C-5DF7-F34E-86BF-8BB4315A929D}"/>
              </a:ext>
            </a:extLst>
          </p:cNvPr>
          <p:cNvPicPr>
            <a:picLocks noChangeAspect="1"/>
          </p:cNvPicPr>
          <p:nvPr/>
        </p:nvPicPr>
        <p:blipFill>
          <a:blip r:embed="rId3"/>
          <a:stretch>
            <a:fillRect/>
          </a:stretch>
        </p:blipFill>
        <p:spPr>
          <a:xfrm>
            <a:off x="-5179" y="6498305"/>
            <a:ext cx="5700254" cy="359695"/>
          </a:xfrm>
          <a:prstGeom prst="rect">
            <a:avLst/>
          </a:prstGeom>
        </p:spPr>
      </p:pic>
    </p:spTree>
    <p:extLst>
      <p:ext uri="{BB962C8B-B14F-4D97-AF65-F5344CB8AC3E}">
        <p14:creationId xmlns:p14="http://schemas.microsoft.com/office/powerpoint/2010/main" val="3013971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81000"/>
            <a:ext cx="3657600" cy="792162"/>
          </a:xfrm>
        </p:spPr>
        <p:txBody>
          <a:bodyPr>
            <a:normAutofit/>
          </a:bodyPr>
          <a:lstStyle/>
          <a:p>
            <a:r>
              <a:rPr lang="en-US" sz="3200" i="1" dirty="0">
                <a:solidFill>
                  <a:srgbClr val="92D050"/>
                </a:solidFill>
                <a:effectLst>
                  <a:outerShdw blurRad="38100" dist="38100" dir="2700000" algn="tl">
                    <a:srgbClr val="000000">
                      <a:alpha val="43137"/>
                    </a:srgbClr>
                  </a:outerShdw>
                </a:effectLst>
                <a:latin typeface="Calibri" panose="020F0502020204030204" pitchFamily="34" charset="0"/>
              </a:rPr>
              <a:t>Results</a:t>
            </a:r>
            <a:endParaRPr lang="en-US" sz="3200" dirty="0">
              <a:solidFill>
                <a:srgbClr val="92D050"/>
              </a:solidFill>
            </a:endParaRPr>
          </a:p>
        </p:txBody>
      </p:sp>
      <p:sp>
        <p:nvSpPr>
          <p:cNvPr id="2" name="Content Placeholder 1"/>
          <p:cNvSpPr>
            <a:spLocks noGrp="1"/>
          </p:cNvSpPr>
          <p:nvPr>
            <p:ph idx="1"/>
          </p:nvPr>
        </p:nvSpPr>
        <p:spPr>
          <a:xfrm>
            <a:off x="457200" y="1729580"/>
            <a:ext cx="8229600" cy="3833019"/>
          </a:xfrm>
        </p:spPr>
        <p:txBody>
          <a:bodyPr>
            <a:normAutofit fontScale="92500" lnSpcReduction="20000"/>
          </a:bodyPr>
          <a:lstStyle/>
          <a:p>
            <a:pPr marL="395478" indent="-285750">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most significant contribution (90%) to the estimated collective effective dose for diagnostic and interventional procedures is recorded by CT </a:t>
            </a:r>
            <a:r>
              <a:rPr lang="en-US" sz="1800" dirty="0">
                <a:latin typeface="Calibri" panose="020F0502020204030204" pitchFamily="34" charset="0"/>
                <a:ea typeface="Calibri" panose="020F0502020204030204" pitchFamily="34" charset="0"/>
                <a:cs typeface="Times New Roman" panose="02020603050405020304" pitchFamily="18" charset="0"/>
              </a:rPr>
              <a:t>procedures that were very common, but also with high radiation doses</a:t>
            </a:r>
          </a:p>
          <a:p>
            <a:pPr marL="395478" indent="-285750">
              <a:buFont typeface="Wingdings" panose="05000000000000000000" pitchFamily="2" charset="2"/>
              <a:buChar char="Ø"/>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95478" indent="-285750">
              <a:buFont typeface="Wingdings" panose="05000000000000000000" pitchFamily="2" charset="2"/>
              <a:buChar char="Ø"/>
            </a:pPr>
            <a:r>
              <a:rPr lang="en-US" sz="1800" dirty="0">
                <a:solidFill>
                  <a:srgbClr val="FFC000"/>
                </a:solidFill>
                <a:latin typeface="Calibri" panose="020F0502020204030204" pitchFamily="34" charset="0"/>
                <a:ea typeface="Calibri" panose="020F0502020204030204" pitchFamily="34" charset="0"/>
                <a:cs typeface="Times New Roman" panose="02020603050405020304" pitchFamily="18" charset="0"/>
              </a:rPr>
              <a:t>High contribution to collective dose </a:t>
            </a:r>
            <a:r>
              <a:rPr lang="en-US" sz="1800" dirty="0">
                <a:latin typeface="Calibri" panose="020F0502020204030204" pitchFamily="34" charset="0"/>
                <a:ea typeface="Calibri" panose="020F0502020204030204" pitchFamily="34" charset="0"/>
                <a:cs typeface="Times New Roman" panose="02020603050405020304" pitchFamily="18" charset="0"/>
              </a:rPr>
              <a:t>are given by </a:t>
            </a:r>
            <a:r>
              <a:rPr lang="en-US" sz="1800" dirty="0">
                <a:solidFill>
                  <a:srgbClr val="FFC000"/>
                </a:solidFill>
                <a:latin typeface="Calibri" panose="020F0502020204030204" pitchFamily="34" charset="0"/>
                <a:ea typeface="Calibri" panose="020F0502020204030204" pitchFamily="34" charset="0"/>
                <a:cs typeface="Times New Roman" panose="02020603050405020304" pitchFamily="18" charset="0"/>
              </a:rPr>
              <a:t>c</a:t>
            </a:r>
            <a:r>
              <a:rPr lang="en-US"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ontrast-enhanced CT procedures </a:t>
            </a:r>
            <a:r>
              <a:rPr lang="en-US" sz="1800" dirty="0">
                <a:effectLst/>
                <a:latin typeface="Calibri" panose="020F0502020204030204" pitchFamily="34" charset="0"/>
                <a:ea typeface="Calibri" panose="020F0502020204030204" pitchFamily="34" charset="0"/>
                <a:cs typeface="Times New Roman" panose="02020603050405020304" pitchFamily="18" charset="0"/>
              </a:rPr>
              <a:t>of chest, abdomen, trunk,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abdomen+pelvis</a:t>
            </a:r>
            <a:r>
              <a:rPr lang="en-US" sz="1800" dirty="0">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as well as native chest CT procedures and native head CT procedures </a:t>
            </a:r>
          </a:p>
          <a:p>
            <a:pPr marL="395478" indent="-285750">
              <a:buFont typeface="Wingdings" panose="05000000000000000000" pitchFamily="2" charset="2"/>
              <a:buChar char="Ø"/>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95478" indent="-285750">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In the top of the contribution to the estimated collective effective dose, the CT exams are followed by the </a:t>
            </a:r>
            <a:r>
              <a:rPr lang="en-US"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cardiac angiography combined with PTCA</a:t>
            </a:r>
            <a:r>
              <a:rPr lang="en-US" sz="1800" dirty="0">
                <a:effectLst/>
                <a:latin typeface="Calibri" panose="020F0502020204030204" pitchFamily="34" charset="0"/>
                <a:ea typeface="Calibri" panose="020F0502020204030204" pitchFamily="34" charset="0"/>
                <a:cs typeface="Times New Roman" panose="02020603050405020304" pitchFamily="18" charset="0"/>
              </a:rPr>
              <a:t>, on the 21st position, as interventional radiology procedures and </a:t>
            </a:r>
            <a:r>
              <a:rPr lang="en-US"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thoracic radiography </a:t>
            </a:r>
            <a:r>
              <a:rPr lang="en-US" sz="1800" dirty="0">
                <a:latin typeface="Calibri" panose="020F0502020204030204" pitchFamily="34" charset="0"/>
                <a:cs typeface="Times New Roman" panose="02020603050405020304" pitchFamily="18" charset="0"/>
              </a:rPr>
              <a:t>exams</a:t>
            </a:r>
            <a:r>
              <a:rPr lang="en-US"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on the 22nd position, as conventional radiology examinations</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95478" indent="-285750">
              <a:buFont typeface="Wingdings" panose="05000000000000000000" pitchFamily="2" charset="2"/>
              <a:buChar char="Ø"/>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95478" indent="-285750">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In the overall picture of the contributions to the collective effective dose, the diagnostic nuclear medicine has a much lower contribution - the 34th position - </a:t>
            </a:r>
            <a:r>
              <a:rPr lang="en-US"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bone scintigraphy, </a:t>
            </a:r>
            <a:r>
              <a:rPr lang="en-US" sz="1800" dirty="0">
                <a:effectLst/>
                <a:latin typeface="Calibri" panose="020F0502020204030204" pitchFamily="34" charset="0"/>
                <a:ea typeface="Calibri" panose="020F0502020204030204" pitchFamily="34" charset="0"/>
                <a:cs typeface="Times New Roman" panose="02020603050405020304" pitchFamily="18" charset="0"/>
              </a:rPr>
              <a:t>mainly due to the low number of the performed procedures</a:t>
            </a:r>
            <a:endParaRPr lang="en-US" dirty="0"/>
          </a:p>
        </p:txBody>
      </p:sp>
      <p:pic>
        <p:nvPicPr>
          <p:cNvPr id="4" name="Imagine 3">
            <a:extLst>
              <a:ext uri="{FF2B5EF4-FFF2-40B4-BE49-F238E27FC236}">
                <a16:creationId xmlns:a16="http://schemas.microsoft.com/office/drawing/2014/main" id="{BDED390D-3102-8DD4-FCAF-C8F5D9F4D254}"/>
              </a:ext>
            </a:extLst>
          </p:cNvPr>
          <p:cNvPicPr>
            <a:picLocks noChangeAspect="1"/>
          </p:cNvPicPr>
          <p:nvPr/>
        </p:nvPicPr>
        <p:blipFill>
          <a:blip r:embed="rId2"/>
          <a:stretch>
            <a:fillRect/>
          </a:stretch>
        </p:blipFill>
        <p:spPr>
          <a:xfrm>
            <a:off x="-17755" y="6464423"/>
            <a:ext cx="5700254" cy="359695"/>
          </a:xfrm>
          <a:prstGeom prst="rect">
            <a:avLst/>
          </a:prstGeom>
        </p:spPr>
      </p:pic>
    </p:spTree>
    <p:extLst>
      <p:ext uri="{BB962C8B-B14F-4D97-AF65-F5344CB8AC3E}">
        <p14:creationId xmlns:p14="http://schemas.microsoft.com/office/powerpoint/2010/main" val="3420755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304800"/>
            <a:ext cx="2362200" cy="762000"/>
          </a:xfrm>
        </p:spPr>
        <p:txBody>
          <a:bodyPr>
            <a:normAutofit/>
          </a:bodyPr>
          <a:lstStyle/>
          <a:p>
            <a:r>
              <a:rPr lang="en-US" sz="3200" i="1" dirty="0">
                <a:solidFill>
                  <a:srgbClr val="92D050"/>
                </a:solidFill>
                <a:effectLst>
                  <a:outerShdw blurRad="38100" dist="38100" dir="2700000" algn="tl">
                    <a:srgbClr val="000000">
                      <a:alpha val="43137"/>
                    </a:srgbClr>
                  </a:outerShdw>
                </a:effectLst>
                <a:latin typeface="Calibri" panose="020F0502020204030204" pitchFamily="34" charset="0"/>
              </a:rPr>
              <a:t>Conclusion</a:t>
            </a:r>
            <a:endParaRPr lang="en-US" sz="3200" dirty="0">
              <a:solidFill>
                <a:srgbClr val="92D050"/>
              </a:solidFill>
            </a:endParaRPr>
          </a:p>
        </p:txBody>
      </p:sp>
      <p:sp>
        <p:nvSpPr>
          <p:cNvPr id="2" name="Content Placeholder 1"/>
          <p:cNvSpPr>
            <a:spLocks noGrp="1"/>
          </p:cNvSpPr>
          <p:nvPr>
            <p:ph idx="1"/>
          </p:nvPr>
        </p:nvSpPr>
        <p:spPr>
          <a:xfrm>
            <a:off x="657225" y="990600"/>
            <a:ext cx="7829550" cy="4876800"/>
          </a:xfrm>
        </p:spPr>
        <p:txBody>
          <a:bodyPr>
            <a:noAutofit/>
          </a:bodyPr>
          <a:lstStyle/>
          <a:p>
            <a:pPr marL="114300" marR="0" indent="-285750" algn="just">
              <a:lnSpc>
                <a:spcPct val="115000"/>
              </a:lnSpc>
              <a:spcBef>
                <a:spcPts val="0"/>
              </a:spcBef>
              <a:spcAft>
                <a:spcPts val="0"/>
              </a:spcAft>
              <a:buFont typeface="Wingdings" panose="05000000000000000000" pitchFamily="2" charset="2"/>
              <a:buChar char="q"/>
            </a:pPr>
            <a:r>
              <a:rPr lang="en-US" sz="1500" dirty="0">
                <a:effectLst/>
                <a:latin typeface="Calibri" panose="020F0502020204030204" pitchFamily="34" charset="0"/>
                <a:ea typeface="Calibri" panose="020F0502020204030204" pitchFamily="34" charset="0"/>
                <a:cs typeface="Times New Roman" panose="02020603050405020304" pitchFamily="18" charset="0"/>
              </a:rPr>
              <a:t>In general, the same trends as in previous years (before pandemic period) are maintained, both from the point of view of examination frequencies, distribution by age groups and gender, as well as typical dose values per type of examination/procedure.</a:t>
            </a:r>
          </a:p>
          <a:p>
            <a:pPr marL="114300" marR="0" indent="-285750" algn="just">
              <a:lnSpc>
                <a:spcPct val="115000"/>
              </a:lnSpc>
              <a:spcBef>
                <a:spcPts val="0"/>
              </a:spcBef>
              <a:spcAft>
                <a:spcPts val="0"/>
              </a:spcAft>
              <a:buFont typeface="Wingdings" panose="05000000000000000000" pitchFamily="2" charset="2"/>
              <a:buChar char="q"/>
            </a:pP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114300" marR="0" indent="-285750" algn="just">
              <a:lnSpc>
                <a:spcPct val="115000"/>
              </a:lnSpc>
              <a:spcBef>
                <a:spcPts val="0"/>
              </a:spcBef>
              <a:spcAft>
                <a:spcPts val="0"/>
              </a:spcAft>
              <a:buFont typeface="Wingdings" panose="05000000000000000000" pitchFamily="2" charset="2"/>
              <a:buChar char="q"/>
            </a:pPr>
            <a:r>
              <a:rPr lang="en-US" sz="1500" dirty="0">
                <a:effectLst/>
                <a:latin typeface="Calibri" panose="020F0502020204030204" pitchFamily="34" charset="0"/>
                <a:ea typeface="Calibri" panose="020F0502020204030204" pitchFamily="34" charset="0"/>
                <a:cs typeface="Times New Roman" panose="02020603050405020304" pitchFamily="18" charset="0"/>
              </a:rPr>
              <a:t>Greater attention must be paid to the process of justifying the exposure for each individual patient, especially in the case of highly irradiating procedures such as computed tomography. </a:t>
            </a:r>
          </a:p>
          <a:p>
            <a:pPr marL="114300" marR="0" indent="-285750" algn="just">
              <a:lnSpc>
                <a:spcPct val="115000"/>
              </a:lnSpc>
              <a:spcBef>
                <a:spcPts val="0"/>
              </a:spcBef>
              <a:spcAft>
                <a:spcPts val="0"/>
              </a:spcAft>
              <a:buFont typeface="Wingdings" panose="05000000000000000000" pitchFamily="2" charset="2"/>
              <a:buChar char="q"/>
            </a:pP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114300" marR="0" indent="-285750" algn="just">
              <a:lnSpc>
                <a:spcPct val="115000"/>
              </a:lnSpc>
              <a:spcBef>
                <a:spcPts val="0"/>
              </a:spcBef>
              <a:spcAft>
                <a:spcPts val="0"/>
              </a:spcAft>
              <a:buFont typeface="Wingdings" panose="05000000000000000000" pitchFamily="2" charset="2"/>
              <a:buChar char="q"/>
            </a:pPr>
            <a:r>
              <a:rPr lang="en-US" sz="1500" dirty="0">
                <a:effectLst/>
                <a:latin typeface="Calibri" panose="020F0502020204030204" pitchFamily="34" charset="0"/>
                <a:ea typeface="Calibri" panose="020F0502020204030204" pitchFamily="34" charset="0"/>
                <a:cs typeface="Times New Roman" panose="02020603050405020304" pitchFamily="18" charset="0"/>
              </a:rPr>
              <a:t>Medical personnel involved in the medical exposures, both referring physicians and medical practitioners who approve the performance of examinations and diagnostic procedures, must be aware of the risk to patients in the case of repeating highly irradiating diagnostic procedures at short time intervals and to thoroughly analyze such necessity, for each individual patient, taking into account the risk-benefit ratio.</a:t>
            </a:r>
          </a:p>
          <a:p>
            <a:pPr marL="114300" marR="0" indent="-285750" algn="just">
              <a:lnSpc>
                <a:spcPct val="115000"/>
              </a:lnSpc>
              <a:spcBef>
                <a:spcPts val="0"/>
              </a:spcBef>
              <a:spcAft>
                <a:spcPts val="0"/>
              </a:spcAft>
              <a:buFont typeface="Wingdings" panose="05000000000000000000" pitchFamily="2" charset="2"/>
              <a:buChar char="q"/>
            </a:pP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114300" marR="0" indent="-285750" algn="just">
              <a:lnSpc>
                <a:spcPct val="115000"/>
              </a:lnSpc>
              <a:spcBef>
                <a:spcPts val="0"/>
              </a:spcBef>
              <a:spcAft>
                <a:spcPts val="0"/>
              </a:spcAft>
              <a:buFont typeface="Wingdings" panose="05000000000000000000" pitchFamily="2" charset="2"/>
              <a:buChar char="q"/>
            </a:pPr>
            <a:r>
              <a:rPr lang="en-US" sz="1500" dirty="0">
                <a:effectLst/>
                <a:latin typeface="Calibri" panose="020F0502020204030204" pitchFamily="34" charset="0"/>
                <a:ea typeface="Calibri" panose="020F0502020204030204" pitchFamily="34" charset="0"/>
                <a:cs typeface="Times New Roman" panose="02020603050405020304" pitchFamily="18" charset="0"/>
              </a:rPr>
              <a:t>Optimizing the examination protocols, especially those of computed tomography, must be a permanent concern for the medical staff, so that the exposure parameters are adapted to the physical dimensions of each patient. This is especially important in the case of pediatric patients who are much more radiosensitive than adults and for whom the life expectancy is much higher.</a:t>
            </a:r>
          </a:p>
        </p:txBody>
      </p:sp>
      <p:pic>
        <p:nvPicPr>
          <p:cNvPr id="4" name="Imagine 3">
            <a:extLst>
              <a:ext uri="{FF2B5EF4-FFF2-40B4-BE49-F238E27FC236}">
                <a16:creationId xmlns:a16="http://schemas.microsoft.com/office/drawing/2014/main" id="{EC982D2D-88F1-F725-5EA1-2ABCCAB9C554}"/>
              </a:ext>
            </a:extLst>
          </p:cNvPr>
          <p:cNvPicPr>
            <a:picLocks noChangeAspect="1"/>
          </p:cNvPicPr>
          <p:nvPr/>
        </p:nvPicPr>
        <p:blipFill>
          <a:blip r:embed="rId2"/>
          <a:stretch>
            <a:fillRect/>
          </a:stretch>
        </p:blipFill>
        <p:spPr>
          <a:xfrm>
            <a:off x="0" y="6525678"/>
            <a:ext cx="5700254" cy="359695"/>
          </a:xfrm>
          <a:prstGeom prst="rect">
            <a:avLst/>
          </a:prstGeom>
        </p:spPr>
      </p:pic>
    </p:spTree>
    <p:extLst>
      <p:ext uri="{BB962C8B-B14F-4D97-AF65-F5344CB8AC3E}">
        <p14:creationId xmlns:p14="http://schemas.microsoft.com/office/powerpoint/2010/main" val="2415049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62200" y="3733800"/>
            <a:ext cx="4014239" cy="923330"/>
          </a:xfrm>
          <a:prstGeom prst="rect">
            <a:avLst/>
          </a:prstGeom>
          <a:noFill/>
        </p:spPr>
        <p:txBody>
          <a:bodyPr wrap="none" lIns="91440" tIns="45720" rIns="91440" bIns="45720">
            <a:spAutoFit/>
          </a:bodyPr>
          <a:lstStyle/>
          <a:p>
            <a:pPr algn="ctr"/>
            <a:r>
              <a:rPr lang="en-U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Berlin Sans FB Demi" panose="020E0802020502020306" pitchFamily="34" charset="0"/>
              </a:rPr>
              <a:t>Thank you ! </a:t>
            </a:r>
          </a:p>
        </p:txBody>
      </p:sp>
      <p:pic>
        <p:nvPicPr>
          <p:cNvPr id="2" name="Imagine 1">
            <a:extLst>
              <a:ext uri="{FF2B5EF4-FFF2-40B4-BE49-F238E27FC236}">
                <a16:creationId xmlns:a16="http://schemas.microsoft.com/office/drawing/2014/main" id="{05AFFE8E-5ECC-1593-10E9-2732FADA9B8E}"/>
              </a:ext>
            </a:extLst>
          </p:cNvPr>
          <p:cNvPicPr>
            <a:picLocks noChangeAspect="1"/>
          </p:cNvPicPr>
          <p:nvPr/>
        </p:nvPicPr>
        <p:blipFill>
          <a:blip r:embed="rId2"/>
          <a:stretch>
            <a:fillRect/>
          </a:stretch>
        </p:blipFill>
        <p:spPr>
          <a:xfrm>
            <a:off x="2712087" y="1371600"/>
            <a:ext cx="3209925" cy="2114550"/>
          </a:xfrm>
          <a:prstGeom prst="rect">
            <a:avLst/>
          </a:prstGeom>
        </p:spPr>
      </p:pic>
    </p:spTree>
    <p:extLst>
      <p:ext uri="{BB962C8B-B14F-4D97-AF65-F5344CB8AC3E}">
        <p14:creationId xmlns:p14="http://schemas.microsoft.com/office/powerpoint/2010/main" val="4030338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3505200" cy="563562"/>
          </a:xfrm>
        </p:spPr>
        <p:txBody>
          <a:bodyPr>
            <a:noAutofit/>
          </a:bodyPr>
          <a:lstStyle/>
          <a:p>
            <a:pPr eaLnBrk="0" fontAlgn="base" hangingPunct="0">
              <a:spcAft>
                <a:spcPct val="0"/>
              </a:spcAft>
            </a:pPr>
            <a:r>
              <a:rPr lang="en-US" sz="3200" i="1" dirty="0">
                <a:solidFill>
                  <a:srgbClr val="92D050"/>
                </a:solidFill>
                <a:effectLst>
                  <a:outerShdw blurRad="38100" dist="38100" dir="2700000" algn="tl">
                    <a:srgbClr val="000000">
                      <a:alpha val="43137"/>
                    </a:srgbClr>
                  </a:outerShdw>
                </a:effectLst>
                <a:latin typeface="Calibri" panose="020F0502020204030204" pitchFamily="34" charset="0"/>
              </a:rPr>
              <a:t>Introduction</a:t>
            </a:r>
          </a:p>
        </p:txBody>
      </p:sp>
      <p:sp>
        <p:nvSpPr>
          <p:cNvPr id="3" name="Content Placeholder 2"/>
          <p:cNvSpPr>
            <a:spLocks noGrp="1"/>
          </p:cNvSpPr>
          <p:nvPr>
            <p:ph idx="1"/>
          </p:nvPr>
        </p:nvSpPr>
        <p:spPr>
          <a:xfrm>
            <a:off x="581925" y="1493668"/>
            <a:ext cx="7980150" cy="4373732"/>
          </a:xfrm>
        </p:spPr>
        <p:txBody>
          <a:bodyPr>
            <a:noAutofit/>
          </a:bodyPr>
          <a:lstStyle/>
          <a:p>
            <a:r>
              <a:rPr lang="en-US" sz="1900" dirty="0">
                <a:effectLst/>
                <a:ea typeface="Calibri" panose="020F0502020204030204" pitchFamily="34" charset="0"/>
                <a:cs typeface="Times New Roman" panose="02020603050405020304" pitchFamily="18" charset="0"/>
              </a:rPr>
              <a:t>Medical exposure is the most important anthropogenic source of population exposure to ionizing radiation, this aspect being emphasized countless times, internationally, by experts in protection against ionizing radiation. </a:t>
            </a:r>
          </a:p>
          <a:p>
            <a:pPr marL="0" indent="0">
              <a:buNone/>
            </a:pPr>
            <a:endParaRPr lang="en-US" sz="1900" dirty="0">
              <a:effectLst/>
              <a:ea typeface="Calibri" panose="020F0502020204030204" pitchFamily="34" charset="0"/>
              <a:cs typeface="Times New Roman" panose="02020603050405020304" pitchFamily="18" charset="0"/>
            </a:endParaRPr>
          </a:p>
          <a:p>
            <a:r>
              <a:rPr lang="en-US" sz="1900" dirty="0"/>
              <a:t>The Romanian national legal framework harmonized with the Community provisions stipulate the obligation and responsibility of the public health network to ensure the radiological protection of the patient during the medical exposures to ionizing radiation.</a:t>
            </a:r>
          </a:p>
          <a:p>
            <a:pPr marL="0" indent="0">
              <a:buNone/>
            </a:pPr>
            <a:endParaRPr lang="en-US" sz="1900" dirty="0"/>
          </a:p>
          <a:p>
            <a:r>
              <a:rPr lang="en-US" sz="1900" dirty="0"/>
              <a:t>The monitoring of medical exposures to ionizing radiation is based on data collected from Romanian hospitals in 2022, the results obtained at national level being useful in the process of optimization of radiological procedures for diagnostic and also for establishment and review of DRLs.</a:t>
            </a:r>
          </a:p>
        </p:txBody>
      </p:sp>
      <p:sp>
        <p:nvSpPr>
          <p:cNvPr id="7" name="Substituent subsol 5">
            <a:extLst>
              <a:ext uri="{FF2B5EF4-FFF2-40B4-BE49-F238E27FC236}">
                <a16:creationId xmlns:a16="http://schemas.microsoft.com/office/drawing/2014/main" id="{0D6D7AB0-6BFD-75B8-9F96-4BCD3C4D8DEA}"/>
              </a:ext>
            </a:extLst>
          </p:cNvPr>
          <p:cNvSpPr>
            <a:spLocks noGrp="1"/>
          </p:cNvSpPr>
          <p:nvPr>
            <p:ph type="ftr" sz="quarter" idx="11"/>
          </p:nvPr>
        </p:nvSpPr>
        <p:spPr>
          <a:xfrm>
            <a:off x="15536" y="6477000"/>
            <a:ext cx="5699464" cy="365125"/>
          </a:xfrm>
        </p:spPr>
        <p:txBody>
          <a:bodyPr/>
          <a:lstStyle/>
          <a:p>
            <a:r>
              <a:rPr lang="en-US" i="1" dirty="0">
                <a:solidFill>
                  <a:srgbClr val="FFC000"/>
                </a:solidFill>
                <a:latin typeface="Arial Black" panose="020B0A04020102020204" pitchFamily="34" charset="0"/>
              </a:rPr>
              <a:t>Medical exposure to ionizing radiation –  the national results of monitoring in 2022</a:t>
            </a:r>
          </a:p>
        </p:txBody>
      </p:sp>
    </p:spTree>
    <p:extLst>
      <p:ext uri="{BB962C8B-B14F-4D97-AF65-F5344CB8AC3E}">
        <p14:creationId xmlns:p14="http://schemas.microsoft.com/office/powerpoint/2010/main" val="3517493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14535" y="228600"/>
            <a:ext cx="3700265" cy="755650"/>
          </a:xfrm>
        </p:spPr>
        <p:txBody>
          <a:bodyPr/>
          <a:lstStyle/>
          <a:p>
            <a:pPr lvl="0" algn="l"/>
            <a:r>
              <a:rPr lang="en-US" sz="3200" b="1" i="1" dirty="0">
                <a:solidFill>
                  <a:srgbClr val="002060"/>
                </a:solidFill>
                <a:effectLst>
                  <a:outerShdw blurRad="38100" dist="38100" dir="2700000" algn="tl">
                    <a:srgbClr val="000000">
                      <a:alpha val="43137"/>
                    </a:srgbClr>
                  </a:outerShdw>
                </a:effectLst>
              </a:rPr>
              <a:t>Reported system </a:t>
            </a:r>
            <a:endParaRPr lang="en-US" sz="3200" i="1"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04865735"/>
              </p:ext>
            </p:extLst>
          </p:nvPr>
        </p:nvGraphicFramePr>
        <p:xfrm>
          <a:off x="984448" y="1343181"/>
          <a:ext cx="3200400" cy="23114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ext uri="{D42A27DB-BD31-4B8C-83A1-F6EECF244321}">
                <p14:modId xmlns:p14="http://schemas.microsoft.com/office/powerpoint/2010/main" val="3693813311"/>
              </p:ext>
            </p:extLst>
          </p:nvPr>
        </p:nvGraphicFramePr>
        <p:xfrm>
          <a:off x="205850" y="1333499"/>
          <a:ext cx="762000" cy="2362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4101" name="Group 5"/>
          <p:cNvGrpSpPr>
            <a:grpSpLocks/>
          </p:cNvGrpSpPr>
          <p:nvPr/>
        </p:nvGrpSpPr>
        <p:grpSpPr bwMode="auto">
          <a:xfrm>
            <a:off x="4343400" y="1371598"/>
            <a:ext cx="762001" cy="2286002"/>
            <a:chOff x="-63552" y="-3"/>
            <a:chExt cx="705410" cy="3378202"/>
          </a:xfrm>
        </p:grpSpPr>
        <p:sp>
          <p:nvSpPr>
            <p:cNvPr id="7" name="Rectangle 6"/>
            <p:cNvSpPr/>
            <p:nvPr/>
          </p:nvSpPr>
          <p:spPr>
            <a:xfrm rot="16200000">
              <a:off x="-1399948" y="1336393"/>
              <a:ext cx="3378202" cy="705410"/>
            </a:xfrm>
            <a:prstGeom prst="rect">
              <a:avLst/>
            </a:prstGeom>
            <a:solidFill>
              <a:schemeClr val="accent4">
                <a:lumMod val="75000"/>
              </a:schemeClr>
            </a:solidFill>
          </p:spPr>
          <p:style>
            <a:lnRef idx="0">
              <a:schemeClr val="lt1">
                <a:hueOff val="0"/>
                <a:satOff val="0"/>
                <a:lumOff val="0"/>
                <a:alphaOff val="0"/>
              </a:schemeClr>
            </a:lnRef>
            <a:fillRef idx="3">
              <a:scrgbClr r="0" g="0" b="0"/>
            </a:fillRef>
            <a:effectRef idx="3">
              <a:schemeClr val="accent4">
                <a:hueOff val="0"/>
                <a:satOff val="0"/>
                <a:lumOff val="0"/>
                <a:alphaOff val="0"/>
              </a:schemeClr>
            </a:effectRef>
            <a:fontRef idx="minor">
              <a:schemeClr val="lt1"/>
            </a:fontRef>
          </p:style>
        </p:sp>
        <p:sp>
          <p:nvSpPr>
            <p:cNvPr id="8" name="Rectangle 7"/>
            <p:cNvSpPr/>
            <p:nvPr/>
          </p:nvSpPr>
          <p:spPr>
            <a:xfrm rot="16200000">
              <a:off x="-1399947" y="1336394"/>
              <a:ext cx="3378201" cy="705409"/>
            </a:xfrm>
            <a:prstGeom prst="rect">
              <a:avLst/>
            </a:prstGeom>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1866900" fontAlgn="base">
                <a:lnSpc>
                  <a:spcPct val="90000"/>
                </a:lnSpc>
                <a:spcBef>
                  <a:spcPct val="0"/>
                </a:spcBef>
                <a:spcAft>
                  <a:spcPct val="35000"/>
                </a:spcAft>
                <a:defRPr/>
              </a:pPr>
              <a:r>
                <a:rPr lang="en-US" sz="4400" dirty="0">
                  <a:solidFill>
                    <a:prstClr val="white"/>
                  </a:solidFill>
                  <a:effectLst>
                    <a:outerShdw blurRad="38100" dist="38100" dir="2700000" algn="tl">
                      <a:srgbClr val="000000">
                        <a:alpha val="43137"/>
                      </a:srgbClr>
                    </a:outerShdw>
                  </a:effectLst>
                </a:rPr>
                <a:t>Level 2</a:t>
              </a:r>
            </a:p>
          </p:txBody>
        </p:sp>
      </p:grpSp>
      <p:graphicFrame>
        <p:nvGraphicFramePr>
          <p:cNvPr id="9" name="Content Placeholder 3"/>
          <p:cNvGraphicFramePr>
            <a:graphicFrameLocks/>
          </p:cNvGraphicFramePr>
          <p:nvPr>
            <p:extLst>
              <p:ext uri="{D42A27DB-BD31-4B8C-83A1-F6EECF244321}">
                <p14:modId xmlns:p14="http://schemas.microsoft.com/office/powerpoint/2010/main" val="2718544013"/>
              </p:ext>
            </p:extLst>
          </p:nvPr>
        </p:nvGraphicFramePr>
        <p:xfrm>
          <a:off x="5175448" y="1219201"/>
          <a:ext cx="2895600" cy="2590799"/>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pSp>
        <p:nvGrpSpPr>
          <p:cNvPr id="16" name="Group 15"/>
          <p:cNvGrpSpPr/>
          <p:nvPr/>
        </p:nvGrpSpPr>
        <p:grpSpPr>
          <a:xfrm>
            <a:off x="228600" y="3889042"/>
            <a:ext cx="6394648" cy="2402324"/>
            <a:chOff x="539552" y="1700808"/>
            <a:chExt cx="6394648" cy="2402324"/>
          </a:xfrm>
        </p:grpSpPr>
        <p:graphicFrame>
          <p:nvGraphicFramePr>
            <p:cNvPr id="17" name="Diagram 16"/>
            <p:cNvGraphicFramePr/>
            <p:nvPr>
              <p:extLst>
                <p:ext uri="{D42A27DB-BD31-4B8C-83A1-F6EECF244321}">
                  <p14:modId xmlns:p14="http://schemas.microsoft.com/office/powerpoint/2010/main" val="2153318531"/>
                </p:ext>
              </p:extLst>
            </p:nvPr>
          </p:nvGraphicFramePr>
          <p:xfrm>
            <a:off x="539552" y="1700808"/>
            <a:ext cx="755848" cy="2402324"/>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18" name="TextBox 17"/>
            <p:cNvSpPr txBox="1"/>
            <p:nvPr/>
          </p:nvSpPr>
          <p:spPr>
            <a:xfrm>
              <a:off x="1295400" y="3733800"/>
              <a:ext cx="5638800" cy="369332"/>
            </a:xfrm>
            <a:prstGeom prst="rect">
              <a:avLst/>
            </a:prstGeom>
            <a:ln>
              <a:no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defRPr/>
              </a:pPr>
              <a:r>
                <a:rPr lang="en-US" b="1" dirty="0">
                  <a:solidFill>
                    <a:prstClr val="black"/>
                  </a:solidFill>
                  <a:effectLst>
                    <a:outerShdw blurRad="38100" dist="38100" dir="2700000" algn="tl">
                      <a:srgbClr val="000000">
                        <a:alpha val="43137"/>
                      </a:srgbClr>
                    </a:outerShdw>
                  </a:effectLst>
                </a:rPr>
                <a:t>NATIONAL INSTITUTE OF PUBLIC HEALTH – national level</a:t>
              </a:r>
            </a:p>
          </p:txBody>
        </p:sp>
      </p:grpSp>
      <p:pic>
        <p:nvPicPr>
          <p:cNvPr id="4107"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066800" y="3891621"/>
            <a:ext cx="5249863" cy="2030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1549063"/>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2895600" cy="792162"/>
          </a:xfrm>
        </p:spPr>
        <p:txBody>
          <a:bodyPr>
            <a:normAutofit/>
          </a:bodyPr>
          <a:lstStyle/>
          <a:p>
            <a:r>
              <a:rPr lang="en-US" sz="3200" i="1" dirty="0">
                <a:solidFill>
                  <a:srgbClr val="92D050"/>
                </a:solidFill>
                <a:effectLst>
                  <a:outerShdw blurRad="38100" dist="38100" dir="2700000" algn="tl">
                    <a:srgbClr val="000000">
                      <a:alpha val="43137"/>
                    </a:srgbClr>
                  </a:outerShdw>
                </a:effectLst>
                <a:latin typeface="Calibri" panose="020F0502020204030204" pitchFamily="34" charset="0"/>
              </a:rPr>
              <a:t>Results</a:t>
            </a:r>
            <a:endParaRPr lang="en-US" sz="3200" dirty="0">
              <a:solidFill>
                <a:srgbClr val="92D050"/>
              </a:solidFill>
            </a:endParaRPr>
          </a:p>
        </p:txBody>
      </p:sp>
      <p:sp>
        <p:nvSpPr>
          <p:cNvPr id="3" name="Content Placeholder 2"/>
          <p:cNvSpPr>
            <a:spLocks noGrp="1"/>
          </p:cNvSpPr>
          <p:nvPr>
            <p:ph idx="1"/>
          </p:nvPr>
        </p:nvSpPr>
        <p:spPr>
          <a:xfrm>
            <a:off x="457200" y="1143001"/>
            <a:ext cx="4495800" cy="2713038"/>
          </a:xfrm>
        </p:spPr>
        <p:txBody>
          <a:bodyPr>
            <a:normAutofit fontScale="85000" lnSpcReduction="10000"/>
          </a:bodyPr>
          <a:lstStyle/>
          <a:p>
            <a:pPr>
              <a:buFont typeface="Wingdings" panose="05000000000000000000" pitchFamily="2" charset="2"/>
              <a:buChar char="Ø"/>
            </a:pPr>
            <a:r>
              <a:rPr lang="en-US" dirty="0"/>
              <a:t>In 2022, a number of </a:t>
            </a:r>
            <a:r>
              <a:rPr lang="en-US" i="1" dirty="0">
                <a:solidFill>
                  <a:srgbClr val="FFC000"/>
                </a:solidFill>
                <a:latin typeface="Calibri" panose="020F0502020204030204" pitchFamily="34" charset="0"/>
                <a:cs typeface="Calibri" panose="020F0502020204030204" pitchFamily="34" charset="0"/>
              </a:rPr>
              <a:t>6.791.606</a:t>
            </a:r>
            <a:r>
              <a:rPr lang="en-US" i="1" dirty="0">
                <a:solidFill>
                  <a:srgbClr val="FFC000"/>
                </a:solidFill>
              </a:rPr>
              <a:t> radiological procedures</a:t>
            </a:r>
            <a:r>
              <a:rPr lang="en-US" dirty="0">
                <a:solidFill>
                  <a:srgbClr val="FFC000"/>
                </a:solidFill>
              </a:rPr>
              <a:t> </a:t>
            </a:r>
            <a:r>
              <a:rPr lang="en-US" dirty="0"/>
              <a:t>were reported: </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3.749.552 radiography and fluoroscopy exams</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203.394 mammography exams</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1.273.854 CT exams</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37.408 cardiovascular interventional procedures</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20.042 non-cardiovascular interventional procedures</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152.173 DEXA exams </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1.355.183 </a:t>
            </a:r>
            <a:r>
              <a:rPr lang="en-US" sz="1800" dirty="0">
                <a:latin typeface="Calibri" panose="020F0502020204030204" pitchFamily="34" charset="0"/>
                <a:cs typeface="Times New Roman" panose="02020603050405020304" pitchFamily="18" charset="0"/>
              </a:rPr>
              <a:t>dental X-rays </a:t>
            </a:r>
          </a:p>
          <a:p>
            <a:endParaRPr lang="en-US" dirty="0"/>
          </a:p>
          <a:p>
            <a:endParaRPr lang="en-US" dirty="0"/>
          </a:p>
        </p:txBody>
      </p:sp>
      <p:sp>
        <p:nvSpPr>
          <p:cNvPr id="4" name="CasetăText 3">
            <a:extLst>
              <a:ext uri="{FF2B5EF4-FFF2-40B4-BE49-F238E27FC236}">
                <a16:creationId xmlns:a16="http://schemas.microsoft.com/office/drawing/2014/main" id="{4033A98B-D52E-CF14-3341-42AF876961CA}"/>
              </a:ext>
            </a:extLst>
          </p:cNvPr>
          <p:cNvSpPr txBox="1"/>
          <p:nvPr/>
        </p:nvSpPr>
        <p:spPr>
          <a:xfrm>
            <a:off x="457200" y="4419600"/>
            <a:ext cx="8032812" cy="1754326"/>
          </a:xfrm>
          <a:prstGeom prst="rect">
            <a:avLst/>
          </a:prstGeom>
          <a:noFill/>
        </p:spPr>
        <p:txBody>
          <a:bodyPr wrap="square" rtlCol="0">
            <a:spAutoFit/>
          </a:bodyPr>
          <a:lstStyle/>
          <a:p>
            <a:pPr marL="285750" indent="-285750">
              <a:buFont typeface="Wingdings" panose="05000000000000000000" pitchFamily="2" charset="2"/>
              <a:buChar char="Ø"/>
            </a:pPr>
            <a:r>
              <a:rPr lang="en-US" dirty="0"/>
              <a:t>At the same time, </a:t>
            </a:r>
            <a:r>
              <a:rPr lang="en-US" i="1" dirty="0">
                <a:solidFill>
                  <a:srgbClr val="FFC000"/>
                </a:solidFill>
                <a:latin typeface="Calibri" panose="020F0502020204030204" pitchFamily="34" charset="0"/>
                <a:cs typeface="Calibri" panose="020F0502020204030204" pitchFamily="34" charset="0"/>
              </a:rPr>
              <a:t>23.992</a:t>
            </a:r>
            <a:r>
              <a:rPr lang="en-US"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a:t>
            </a:r>
            <a:r>
              <a:rPr lang="en-US" i="1" dirty="0">
                <a:solidFill>
                  <a:srgbClr val="FFC000"/>
                </a:solidFill>
              </a:rPr>
              <a:t> diagnostic nuclear medicine </a:t>
            </a:r>
            <a:r>
              <a:rPr lang="en-US" dirty="0"/>
              <a:t>procedures were reported. </a:t>
            </a:r>
          </a:p>
          <a:p>
            <a:endParaRPr lang="en-US" dirty="0"/>
          </a:p>
          <a:p>
            <a:pPr marL="285750" indent="-285750">
              <a:buFont typeface="Wingdings" panose="05000000000000000000" pitchFamily="2" charset="2"/>
              <a:buChar char="Ø"/>
            </a:pPr>
            <a:r>
              <a:rPr lang="en-US" dirty="0"/>
              <a:t>The number of radiological equipment, for which data on the medical exposure were reported, represents </a:t>
            </a:r>
            <a:r>
              <a:rPr lang="en-US" dirty="0">
                <a:solidFill>
                  <a:srgbClr val="FFC000"/>
                </a:solidFill>
              </a:rPr>
              <a:t>38%</a:t>
            </a:r>
            <a:r>
              <a:rPr lang="en-US" dirty="0"/>
              <a:t> of the total radiology equipment in use for the practice of </a:t>
            </a:r>
            <a:r>
              <a:rPr lang="en-US" dirty="0">
                <a:solidFill>
                  <a:srgbClr val="FFC000"/>
                </a:solidFill>
              </a:rPr>
              <a:t>diagnostic and interventional radiology</a:t>
            </a:r>
            <a:r>
              <a:rPr lang="en-US" dirty="0"/>
              <a:t>, respectively </a:t>
            </a:r>
            <a:r>
              <a:rPr lang="en-US" dirty="0">
                <a:solidFill>
                  <a:srgbClr val="FFC000"/>
                </a:solidFill>
              </a:rPr>
              <a:t>58%</a:t>
            </a:r>
            <a:r>
              <a:rPr lang="en-US" dirty="0"/>
              <a:t> of the total </a:t>
            </a:r>
            <a:r>
              <a:rPr lang="en-US" dirty="0">
                <a:solidFill>
                  <a:srgbClr val="FFC000"/>
                </a:solidFill>
              </a:rPr>
              <a:t>nuclear medicine </a:t>
            </a:r>
            <a:r>
              <a:rPr lang="en-US" dirty="0">
                <a:solidFill>
                  <a:schemeClr val="tx1"/>
                </a:solidFill>
              </a:rPr>
              <a:t>equipment</a:t>
            </a:r>
            <a:r>
              <a:rPr lang="en-US" dirty="0"/>
              <a:t>.</a:t>
            </a:r>
          </a:p>
        </p:txBody>
      </p:sp>
      <p:pic>
        <p:nvPicPr>
          <p:cNvPr id="5" name="Imagine 4">
            <a:extLst>
              <a:ext uri="{FF2B5EF4-FFF2-40B4-BE49-F238E27FC236}">
                <a16:creationId xmlns:a16="http://schemas.microsoft.com/office/drawing/2014/main" id="{BE717597-8B77-2837-04A3-16E32CB6D13E}"/>
              </a:ext>
            </a:extLst>
          </p:cNvPr>
          <p:cNvPicPr>
            <a:picLocks noChangeAspect="1"/>
          </p:cNvPicPr>
          <p:nvPr/>
        </p:nvPicPr>
        <p:blipFill>
          <a:blip r:embed="rId2"/>
          <a:stretch>
            <a:fillRect/>
          </a:stretch>
        </p:blipFill>
        <p:spPr>
          <a:xfrm>
            <a:off x="5105400" y="1143001"/>
            <a:ext cx="3726699" cy="2713038"/>
          </a:xfrm>
          <a:prstGeom prst="rect">
            <a:avLst/>
          </a:prstGeom>
        </p:spPr>
      </p:pic>
      <p:pic>
        <p:nvPicPr>
          <p:cNvPr id="6" name="Imagine 5">
            <a:extLst>
              <a:ext uri="{FF2B5EF4-FFF2-40B4-BE49-F238E27FC236}">
                <a16:creationId xmlns:a16="http://schemas.microsoft.com/office/drawing/2014/main" id="{9BDD35B2-BBCE-8899-02F5-D23812CAB289}"/>
              </a:ext>
            </a:extLst>
          </p:cNvPr>
          <p:cNvPicPr>
            <a:picLocks noChangeAspect="1"/>
          </p:cNvPicPr>
          <p:nvPr/>
        </p:nvPicPr>
        <p:blipFill>
          <a:blip r:embed="rId3"/>
          <a:stretch>
            <a:fillRect/>
          </a:stretch>
        </p:blipFill>
        <p:spPr>
          <a:xfrm>
            <a:off x="-1480" y="6485728"/>
            <a:ext cx="5700254" cy="359695"/>
          </a:xfrm>
          <a:prstGeom prst="rect">
            <a:avLst/>
          </a:prstGeom>
        </p:spPr>
      </p:pic>
    </p:spTree>
    <p:extLst>
      <p:ext uri="{BB962C8B-B14F-4D97-AF65-F5344CB8AC3E}">
        <p14:creationId xmlns:p14="http://schemas.microsoft.com/office/powerpoint/2010/main" val="3942167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304800"/>
            <a:ext cx="3733800" cy="685800"/>
          </a:xfrm>
        </p:spPr>
        <p:txBody>
          <a:bodyPr>
            <a:normAutofit/>
          </a:bodyPr>
          <a:lstStyle/>
          <a:p>
            <a:r>
              <a:rPr lang="en-US" sz="3200" i="1" dirty="0">
                <a:solidFill>
                  <a:srgbClr val="92D050"/>
                </a:solidFill>
                <a:effectLst>
                  <a:outerShdw blurRad="38100" dist="38100" dir="2700000" algn="tl">
                    <a:srgbClr val="000000">
                      <a:alpha val="43137"/>
                    </a:srgbClr>
                  </a:outerShdw>
                </a:effectLst>
                <a:latin typeface="Calibri" panose="020F0502020204030204" pitchFamily="34" charset="0"/>
              </a:rPr>
              <a:t>Results</a:t>
            </a:r>
            <a:endParaRPr lang="en-US" sz="3200" dirty="0">
              <a:solidFill>
                <a:srgbClr val="92D050"/>
              </a:solidFill>
            </a:endParaRPr>
          </a:p>
        </p:txBody>
      </p:sp>
      <p:sp>
        <p:nvSpPr>
          <p:cNvPr id="2" name="Content Placeholder 1"/>
          <p:cNvSpPr>
            <a:spLocks noGrp="1"/>
          </p:cNvSpPr>
          <p:nvPr>
            <p:ph idx="1"/>
          </p:nvPr>
        </p:nvSpPr>
        <p:spPr>
          <a:xfrm>
            <a:off x="457200" y="1295401"/>
            <a:ext cx="8305800" cy="1371599"/>
          </a:xfrm>
        </p:spPr>
        <p:txBody>
          <a:bodyPr>
            <a:normAutofit/>
          </a:bodyPr>
          <a:lstStyle/>
          <a:p>
            <a:pPr marL="0" marR="0" algn="just">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At the national level, </a:t>
            </a:r>
            <a:r>
              <a:rPr lang="en-US"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chest radiography remains</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the most frequent examination </a:t>
            </a:r>
            <a:r>
              <a:rPr lang="en-US" sz="1800" dirty="0">
                <a:effectLst/>
                <a:latin typeface="Calibri" panose="020F0502020204030204" pitchFamily="34" charset="0"/>
                <a:ea typeface="Calibri" panose="020F0502020204030204" pitchFamily="34" charset="0"/>
                <a:cs typeface="Times New Roman" panose="02020603050405020304" pitchFamily="18" charset="0"/>
              </a:rPr>
              <a:t>(38,6%) of all conventional radiological examinations, followed by radiography of the limbs and joints, spine – all sections, mammography, pelvis, skull and abdomen radiography and thoracic fluoroscopy exams. </a:t>
            </a:r>
          </a:p>
          <a:p>
            <a:endParaRPr lang="en-US" sz="2000" dirty="0"/>
          </a:p>
        </p:txBody>
      </p:sp>
      <p:pic>
        <p:nvPicPr>
          <p:cNvPr id="4" name="Imagine 3">
            <a:extLst>
              <a:ext uri="{FF2B5EF4-FFF2-40B4-BE49-F238E27FC236}">
                <a16:creationId xmlns:a16="http://schemas.microsoft.com/office/drawing/2014/main" id="{2151400E-0CEE-B8ED-2C33-875E439F791E}"/>
              </a:ext>
            </a:extLst>
          </p:cNvPr>
          <p:cNvPicPr>
            <a:picLocks noChangeAspect="1"/>
          </p:cNvPicPr>
          <p:nvPr/>
        </p:nvPicPr>
        <p:blipFill>
          <a:blip r:embed="rId2"/>
          <a:stretch>
            <a:fillRect/>
          </a:stretch>
        </p:blipFill>
        <p:spPr>
          <a:xfrm>
            <a:off x="533400" y="3200400"/>
            <a:ext cx="6477000" cy="3047999"/>
          </a:xfrm>
          <a:prstGeom prst="rect">
            <a:avLst/>
          </a:prstGeom>
        </p:spPr>
      </p:pic>
      <p:sp>
        <p:nvSpPr>
          <p:cNvPr id="5" name="TextBox 4">
            <a:extLst>
              <a:ext uri="{FF2B5EF4-FFF2-40B4-BE49-F238E27FC236}">
                <a16:creationId xmlns:a16="http://schemas.microsoft.com/office/drawing/2014/main" id="{EE307729-298F-B568-145D-4976BC67909D}"/>
              </a:ext>
            </a:extLst>
          </p:cNvPr>
          <p:cNvSpPr txBox="1"/>
          <p:nvPr/>
        </p:nvSpPr>
        <p:spPr>
          <a:xfrm>
            <a:off x="7391400" y="3200400"/>
            <a:ext cx="1534805" cy="1200329"/>
          </a:xfrm>
          <a:prstGeom prst="rect">
            <a:avLst/>
          </a:prstGeom>
          <a:noFill/>
        </p:spPr>
        <p:txBody>
          <a:bodyPr wrap="square" rtlCol="0">
            <a:spAutoFit/>
          </a:bodyPr>
          <a:lstStyle/>
          <a:p>
            <a:r>
              <a:rPr lang="en-US" sz="1200" b="1" i="1" dirty="0">
                <a:solidFill>
                  <a:srgbClr val="92D050"/>
                </a:solidFill>
              </a:rPr>
              <a:t>Distribution of the most frequent radiography and fluoroscopy exams depending on the anatomical region </a:t>
            </a:r>
          </a:p>
        </p:txBody>
      </p:sp>
      <p:pic>
        <p:nvPicPr>
          <p:cNvPr id="6" name="Imagine 5">
            <a:extLst>
              <a:ext uri="{FF2B5EF4-FFF2-40B4-BE49-F238E27FC236}">
                <a16:creationId xmlns:a16="http://schemas.microsoft.com/office/drawing/2014/main" id="{E5F54EBA-38EE-CBC1-7E70-30A116D7AF50}"/>
              </a:ext>
            </a:extLst>
          </p:cNvPr>
          <p:cNvPicPr>
            <a:picLocks noChangeAspect="1"/>
          </p:cNvPicPr>
          <p:nvPr/>
        </p:nvPicPr>
        <p:blipFill>
          <a:blip r:embed="rId3"/>
          <a:stretch>
            <a:fillRect/>
          </a:stretch>
        </p:blipFill>
        <p:spPr>
          <a:xfrm>
            <a:off x="0" y="6498305"/>
            <a:ext cx="5700254" cy="359695"/>
          </a:xfrm>
          <a:prstGeom prst="rect">
            <a:avLst/>
          </a:prstGeom>
        </p:spPr>
      </p:pic>
    </p:spTree>
    <p:extLst>
      <p:ext uri="{BB962C8B-B14F-4D97-AF65-F5344CB8AC3E}">
        <p14:creationId xmlns:p14="http://schemas.microsoft.com/office/powerpoint/2010/main" val="271030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9970" y="3048000"/>
            <a:ext cx="1371600" cy="2123658"/>
          </a:xfrm>
          <a:prstGeom prst="rect">
            <a:avLst/>
          </a:prstGeom>
          <a:noFill/>
        </p:spPr>
        <p:txBody>
          <a:bodyPr wrap="square" rtlCol="0">
            <a:spAutoFit/>
          </a:bodyPr>
          <a:lstStyle/>
          <a:p>
            <a:r>
              <a:rPr lang="en-US" sz="1200" b="1" i="1" dirty="0">
                <a:solidFill>
                  <a:srgbClr val="92D050"/>
                </a:solidFill>
              </a:rPr>
              <a:t>Distribution of the most frequent CT exams depending on the type of examination procedure (anatomical region investigated with / without contrast)</a:t>
            </a:r>
          </a:p>
        </p:txBody>
      </p:sp>
      <p:sp>
        <p:nvSpPr>
          <p:cNvPr id="2" name="CasetăText 1">
            <a:extLst>
              <a:ext uri="{FF2B5EF4-FFF2-40B4-BE49-F238E27FC236}">
                <a16:creationId xmlns:a16="http://schemas.microsoft.com/office/drawing/2014/main" id="{FD3DEF42-F784-155C-3F65-197614C7C1B2}"/>
              </a:ext>
            </a:extLst>
          </p:cNvPr>
          <p:cNvSpPr txBox="1"/>
          <p:nvPr/>
        </p:nvSpPr>
        <p:spPr>
          <a:xfrm>
            <a:off x="685800" y="1066800"/>
            <a:ext cx="7772400" cy="1200329"/>
          </a:xfrm>
          <a:prstGeom prst="rect">
            <a:avLst/>
          </a:prstGeom>
          <a:noFill/>
        </p:spPr>
        <p:txBody>
          <a:bodyPr wrap="square" rtlCol="0">
            <a:spAutoFit/>
          </a:bodyPr>
          <a:lstStyle/>
          <a:p>
            <a:pPr marL="285750" indent="-285750">
              <a:buFont typeface="Arial" panose="020B0604020202020204" pitchFamily="34" charset="0"/>
              <a:buChar char="•"/>
            </a:pPr>
            <a:r>
              <a:rPr lang="en-US" dirty="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Calibri" panose="020F0502020204030204" pitchFamily="34" charset="0"/>
                <a:cs typeface="Times New Roman" panose="02020603050405020304" pitchFamily="18" charset="0"/>
              </a:rPr>
              <a:t>The CT exams with the </a:t>
            </a:r>
            <a:r>
              <a:rPr lang="en-US" dirty="0">
                <a:solidFill>
                  <a:srgbClr val="FFC000"/>
                </a:solidFill>
                <a:latin typeface="Calibri" panose="020F0502020204030204" pitchFamily="34" charset="0"/>
                <a:cs typeface="Times New Roman" panose="02020603050405020304" pitchFamily="18" charset="0"/>
              </a:rPr>
              <a:t>highest frequency </a:t>
            </a:r>
            <a:r>
              <a:rPr lang="en-US" dirty="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Calibri" panose="020F0502020204030204" pitchFamily="34" charset="0"/>
                <a:cs typeface="Times New Roman" panose="02020603050405020304" pitchFamily="18" charset="0"/>
              </a:rPr>
              <a:t>are </a:t>
            </a:r>
            <a:r>
              <a:rPr lang="en-US" dirty="0">
                <a:solidFill>
                  <a:srgbClr val="FFC000"/>
                </a:solidFill>
                <a:latin typeface="Calibri" panose="020F0502020204030204" pitchFamily="34" charset="0"/>
                <a:cs typeface="Times New Roman" panose="02020603050405020304" pitchFamily="18" charset="0"/>
              </a:rPr>
              <a:t>native scans of head </a:t>
            </a:r>
            <a:r>
              <a:rPr lang="en-US" dirty="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Calibri" panose="020F0502020204030204" pitchFamily="34" charset="0"/>
                <a:cs typeface="Times New Roman" panose="02020603050405020304" pitchFamily="18" charset="0"/>
              </a:rPr>
              <a:t>region (29.5%), followed by both native scans and contrast scans of the chest/thorax (24.2%). Other common CT procedures are contrast scans of abdomen, pelvis, abdomen-pelvis region, trunk and head</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
        <p:nvSpPr>
          <p:cNvPr id="3" name="Title 2">
            <a:extLst>
              <a:ext uri="{FF2B5EF4-FFF2-40B4-BE49-F238E27FC236}">
                <a16:creationId xmlns:a16="http://schemas.microsoft.com/office/drawing/2014/main" id="{43A9852B-B88C-F71B-1353-408DD39A153B}"/>
              </a:ext>
            </a:extLst>
          </p:cNvPr>
          <p:cNvSpPr>
            <a:spLocks noGrp="1"/>
          </p:cNvSpPr>
          <p:nvPr>
            <p:ph type="title"/>
          </p:nvPr>
        </p:nvSpPr>
        <p:spPr>
          <a:xfrm>
            <a:off x="762000" y="304800"/>
            <a:ext cx="3733800" cy="685800"/>
          </a:xfrm>
        </p:spPr>
        <p:txBody>
          <a:bodyPr>
            <a:normAutofit/>
          </a:bodyPr>
          <a:lstStyle/>
          <a:p>
            <a:r>
              <a:rPr lang="en-US" sz="3200" i="1" dirty="0">
                <a:solidFill>
                  <a:srgbClr val="92D050"/>
                </a:solidFill>
                <a:effectLst>
                  <a:outerShdw blurRad="38100" dist="38100" dir="2700000" algn="tl">
                    <a:srgbClr val="000000">
                      <a:alpha val="43137"/>
                    </a:srgbClr>
                  </a:outerShdw>
                </a:effectLst>
                <a:latin typeface="Calibri" panose="020F0502020204030204" pitchFamily="34" charset="0"/>
              </a:rPr>
              <a:t>Results</a:t>
            </a:r>
            <a:endParaRPr lang="en-US" sz="3200" dirty="0">
              <a:solidFill>
                <a:srgbClr val="92D050"/>
              </a:solidFill>
            </a:endParaRPr>
          </a:p>
        </p:txBody>
      </p:sp>
      <p:pic>
        <p:nvPicPr>
          <p:cNvPr id="6" name="Imagine 5">
            <a:extLst>
              <a:ext uri="{FF2B5EF4-FFF2-40B4-BE49-F238E27FC236}">
                <a16:creationId xmlns:a16="http://schemas.microsoft.com/office/drawing/2014/main" id="{53D91FA7-031C-3A9E-8F3A-382497B38750}"/>
              </a:ext>
            </a:extLst>
          </p:cNvPr>
          <p:cNvPicPr>
            <a:picLocks noChangeAspect="1"/>
          </p:cNvPicPr>
          <p:nvPr/>
        </p:nvPicPr>
        <p:blipFill>
          <a:blip r:embed="rId2"/>
          <a:stretch>
            <a:fillRect/>
          </a:stretch>
        </p:blipFill>
        <p:spPr>
          <a:xfrm>
            <a:off x="2286000" y="2438400"/>
            <a:ext cx="6483591" cy="3893607"/>
          </a:xfrm>
          <a:prstGeom prst="rect">
            <a:avLst/>
          </a:prstGeom>
        </p:spPr>
      </p:pic>
      <p:pic>
        <p:nvPicPr>
          <p:cNvPr id="5" name="Imagine 4">
            <a:extLst>
              <a:ext uri="{FF2B5EF4-FFF2-40B4-BE49-F238E27FC236}">
                <a16:creationId xmlns:a16="http://schemas.microsoft.com/office/drawing/2014/main" id="{634BC87F-0B8C-E6FE-EB97-FE04120638F3}"/>
              </a:ext>
            </a:extLst>
          </p:cNvPr>
          <p:cNvPicPr>
            <a:picLocks noChangeAspect="1"/>
          </p:cNvPicPr>
          <p:nvPr/>
        </p:nvPicPr>
        <p:blipFill>
          <a:blip r:embed="rId3"/>
          <a:stretch>
            <a:fillRect/>
          </a:stretch>
        </p:blipFill>
        <p:spPr>
          <a:xfrm>
            <a:off x="0" y="6498305"/>
            <a:ext cx="5700254" cy="359695"/>
          </a:xfrm>
          <a:prstGeom prst="rect">
            <a:avLst/>
          </a:prstGeom>
        </p:spPr>
      </p:pic>
    </p:spTree>
    <p:extLst>
      <p:ext uri="{BB962C8B-B14F-4D97-AF65-F5344CB8AC3E}">
        <p14:creationId xmlns:p14="http://schemas.microsoft.com/office/powerpoint/2010/main" val="4242850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a:extLst>
              <a:ext uri="{FF2B5EF4-FFF2-40B4-BE49-F238E27FC236}">
                <a16:creationId xmlns:a16="http://schemas.microsoft.com/office/drawing/2014/main" id="{051BB230-24AA-C31C-0C41-4988E3C1F8A4}"/>
              </a:ext>
            </a:extLst>
          </p:cNvPr>
          <p:cNvSpPr>
            <a:spLocks noGrp="1"/>
          </p:cNvSpPr>
          <p:nvPr>
            <p:ph idx="1"/>
          </p:nvPr>
        </p:nvSpPr>
        <p:spPr>
          <a:xfrm>
            <a:off x="762000" y="1087145"/>
            <a:ext cx="7675350" cy="1066800"/>
          </a:xfrm>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For cardiovascular interventional radiology, </a:t>
            </a:r>
            <a:r>
              <a:rPr lang="en-US"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the most frequent examination </a:t>
            </a:r>
            <a:r>
              <a:rPr lang="en-US" sz="1800" dirty="0">
                <a:effectLst/>
                <a:latin typeface="Calibri" panose="020F0502020204030204" pitchFamily="34" charset="0"/>
                <a:ea typeface="Calibri" panose="020F0502020204030204" pitchFamily="34" charset="0"/>
                <a:cs typeface="Times New Roman" panose="02020603050405020304" pitchFamily="18" charset="0"/>
              </a:rPr>
              <a:t>is </a:t>
            </a:r>
            <a:r>
              <a:rPr lang="en-US"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cardiac angiography </a:t>
            </a:r>
            <a:r>
              <a:rPr lang="en-US" sz="1800" dirty="0">
                <a:effectLst/>
                <a:latin typeface="Calibri" panose="020F0502020204030204" pitchFamily="34" charset="0"/>
                <a:ea typeface="Calibri" panose="020F0502020204030204" pitchFamily="34" charset="0"/>
                <a:cs typeface="Times New Roman" panose="02020603050405020304" pitchFamily="18" charset="0"/>
              </a:rPr>
              <a:t>and for non-cardiovascular interventional radiology - the </a:t>
            </a:r>
            <a:r>
              <a:rPr lang="en-US"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orthopedic procedures </a:t>
            </a:r>
            <a:r>
              <a:rPr lang="en-US" sz="1800" dirty="0">
                <a:effectLst/>
                <a:latin typeface="Calibri" panose="020F0502020204030204" pitchFamily="34" charset="0"/>
                <a:ea typeface="Calibri" panose="020F0502020204030204" pitchFamily="34" charset="0"/>
                <a:cs typeface="Times New Roman" panose="02020603050405020304" pitchFamily="18" charset="0"/>
              </a:rPr>
              <a:t>are very common. </a:t>
            </a:r>
            <a:endParaRPr lang="en-US" dirty="0"/>
          </a:p>
        </p:txBody>
      </p:sp>
      <p:sp>
        <p:nvSpPr>
          <p:cNvPr id="4" name="Title 2">
            <a:extLst>
              <a:ext uri="{FF2B5EF4-FFF2-40B4-BE49-F238E27FC236}">
                <a16:creationId xmlns:a16="http://schemas.microsoft.com/office/drawing/2014/main" id="{C7F63FC0-C9ED-E55A-A406-E1EF4A6D0D72}"/>
              </a:ext>
            </a:extLst>
          </p:cNvPr>
          <p:cNvSpPr>
            <a:spLocks noGrp="1"/>
          </p:cNvSpPr>
          <p:nvPr>
            <p:ph type="title"/>
          </p:nvPr>
        </p:nvSpPr>
        <p:spPr>
          <a:xfrm>
            <a:off x="762000" y="304800"/>
            <a:ext cx="3733800" cy="685800"/>
          </a:xfrm>
        </p:spPr>
        <p:txBody>
          <a:bodyPr>
            <a:normAutofit/>
          </a:bodyPr>
          <a:lstStyle/>
          <a:p>
            <a:r>
              <a:rPr lang="en-US" sz="3200" i="1" dirty="0">
                <a:solidFill>
                  <a:srgbClr val="92D050"/>
                </a:solidFill>
                <a:effectLst>
                  <a:outerShdw blurRad="38100" dist="38100" dir="2700000" algn="tl">
                    <a:srgbClr val="000000">
                      <a:alpha val="43137"/>
                    </a:srgbClr>
                  </a:outerShdw>
                </a:effectLst>
                <a:latin typeface="Calibri" panose="020F0502020204030204" pitchFamily="34" charset="0"/>
              </a:rPr>
              <a:t>Results</a:t>
            </a:r>
            <a:endParaRPr lang="en-US" sz="3200" dirty="0">
              <a:solidFill>
                <a:srgbClr val="92D050"/>
              </a:solidFill>
            </a:endParaRPr>
          </a:p>
        </p:txBody>
      </p:sp>
      <p:sp>
        <p:nvSpPr>
          <p:cNvPr id="6" name="TextBox 4">
            <a:extLst>
              <a:ext uri="{FF2B5EF4-FFF2-40B4-BE49-F238E27FC236}">
                <a16:creationId xmlns:a16="http://schemas.microsoft.com/office/drawing/2014/main" id="{51E781D1-0D9C-9A0A-8FBC-FAB124DCC63F}"/>
              </a:ext>
            </a:extLst>
          </p:cNvPr>
          <p:cNvSpPr txBox="1"/>
          <p:nvPr/>
        </p:nvSpPr>
        <p:spPr>
          <a:xfrm>
            <a:off x="7492014" y="3124200"/>
            <a:ext cx="1398827" cy="1015663"/>
          </a:xfrm>
          <a:prstGeom prst="rect">
            <a:avLst/>
          </a:prstGeom>
          <a:noFill/>
        </p:spPr>
        <p:txBody>
          <a:bodyPr wrap="square" rtlCol="0">
            <a:spAutoFit/>
          </a:bodyPr>
          <a:lstStyle/>
          <a:p>
            <a:r>
              <a:rPr lang="en-US" sz="1200" b="1" i="1" dirty="0">
                <a:solidFill>
                  <a:srgbClr val="92D050"/>
                </a:solidFill>
              </a:rPr>
              <a:t>Distribution of the most frequent cardiovascular interventional procedures</a:t>
            </a:r>
          </a:p>
        </p:txBody>
      </p:sp>
      <p:pic>
        <p:nvPicPr>
          <p:cNvPr id="8" name="Imagine 7">
            <a:extLst>
              <a:ext uri="{FF2B5EF4-FFF2-40B4-BE49-F238E27FC236}">
                <a16:creationId xmlns:a16="http://schemas.microsoft.com/office/drawing/2014/main" id="{D7C68786-58A9-1E65-4FB7-4D3ABD6454AF}"/>
              </a:ext>
            </a:extLst>
          </p:cNvPr>
          <p:cNvPicPr>
            <a:picLocks noChangeAspect="1"/>
          </p:cNvPicPr>
          <p:nvPr/>
        </p:nvPicPr>
        <p:blipFill>
          <a:blip r:embed="rId2"/>
          <a:stretch>
            <a:fillRect/>
          </a:stretch>
        </p:blipFill>
        <p:spPr>
          <a:xfrm>
            <a:off x="533400" y="2667000"/>
            <a:ext cx="6858594" cy="2819400"/>
          </a:xfrm>
          <a:prstGeom prst="rect">
            <a:avLst/>
          </a:prstGeom>
        </p:spPr>
      </p:pic>
      <p:pic>
        <p:nvPicPr>
          <p:cNvPr id="2" name="Imagine 1">
            <a:extLst>
              <a:ext uri="{FF2B5EF4-FFF2-40B4-BE49-F238E27FC236}">
                <a16:creationId xmlns:a16="http://schemas.microsoft.com/office/drawing/2014/main" id="{8C22D083-4263-5842-E05B-6E74F01C9C16}"/>
              </a:ext>
            </a:extLst>
          </p:cNvPr>
          <p:cNvPicPr>
            <a:picLocks noChangeAspect="1"/>
          </p:cNvPicPr>
          <p:nvPr/>
        </p:nvPicPr>
        <p:blipFill>
          <a:blip r:embed="rId3"/>
          <a:stretch>
            <a:fillRect/>
          </a:stretch>
        </p:blipFill>
        <p:spPr>
          <a:xfrm>
            <a:off x="2959" y="6490907"/>
            <a:ext cx="5700254" cy="359695"/>
          </a:xfrm>
          <a:prstGeom prst="rect">
            <a:avLst/>
          </a:prstGeom>
        </p:spPr>
      </p:pic>
    </p:spTree>
    <p:extLst>
      <p:ext uri="{BB962C8B-B14F-4D97-AF65-F5344CB8AC3E}">
        <p14:creationId xmlns:p14="http://schemas.microsoft.com/office/powerpoint/2010/main" val="3948925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F4843CEF-1B5A-FB2D-60A2-2638DF1CE0AA}"/>
              </a:ext>
            </a:extLst>
          </p:cNvPr>
          <p:cNvSpPr>
            <a:spLocks noGrp="1"/>
          </p:cNvSpPr>
          <p:nvPr>
            <p:ph type="title"/>
          </p:nvPr>
        </p:nvSpPr>
        <p:spPr>
          <a:xfrm>
            <a:off x="762000" y="304800"/>
            <a:ext cx="3733800" cy="685800"/>
          </a:xfrm>
        </p:spPr>
        <p:txBody>
          <a:bodyPr>
            <a:normAutofit/>
          </a:bodyPr>
          <a:lstStyle/>
          <a:p>
            <a:r>
              <a:rPr lang="en-US" sz="3200" i="1" dirty="0">
                <a:solidFill>
                  <a:srgbClr val="92D050"/>
                </a:solidFill>
                <a:effectLst>
                  <a:outerShdw blurRad="38100" dist="38100" dir="2700000" algn="tl">
                    <a:srgbClr val="000000">
                      <a:alpha val="43137"/>
                    </a:srgbClr>
                  </a:outerShdw>
                </a:effectLst>
                <a:latin typeface="Calibri" panose="020F0502020204030204" pitchFamily="34" charset="0"/>
              </a:rPr>
              <a:t>Results</a:t>
            </a:r>
            <a:endParaRPr lang="en-US" sz="3200" dirty="0">
              <a:solidFill>
                <a:srgbClr val="92D050"/>
              </a:solidFill>
            </a:endParaRPr>
          </a:p>
        </p:txBody>
      </p:sp>
      <p:sp>
        <p:nvSpPr>
          <p:cNvPr id="9" name="CasetăText 8">
            <a:extLst>
              <a:ext uri="{FF2B5EF4-FFF2-40B4-BE49-F238E27FC236}">
                <a16:creationId xmlns:a16="http://schemas.microsoft.com/office/drawing/2014/main" id="{FD5788BF-6918-8901-5165-72908F817E43}"/>
              </a:ext>
            </a:extLst>
          </p:cNvPr>
          <p:cNvSpPr txBox="1"/>
          <p:nvPr/>
        </p:nvSpPr>
        <p:spPr>
          <a:xfrm>
            <a:off x="533400" y="1143000"/>
            <a:ext cx="7772400" cy="923330"/>
          </a:xfrm>
          <a:prstGeom prst="rect">
            <a:avLst/>
          </a:prstGeom>
          <a:noFill/>
        </p:spPr>
        <p:txBody>
          <a:bodyPr wrap="square" rtlCol="0">
            <a:spAutoFit/>
          </a:bodyPr>
          <a:lstStyle/>
          <a:p>
            <a:pPr marL="285750" indent="-285750">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In the top of nuclear medicine procedures are </a:t>
            </a:r>
            <a:r>
              <a:rPr lang="en-US"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bone scintigraphy</a:t>
            </a:r>
            <a:r>
              <a:rPr lang="en-US" sz="1800" dirty="0">
                <a:effectLst/>
                <a:latin typeface="Calibri" panose="020F0502020204030204" pitchFamily="34" charset="0"/>
                <a:ea typeface="Calibri" panose="020F0502020204030204" pitchFamily="34" charset="0"/>
                <a:cs typeface="Times New Roman" panose="02020603050405020304" pitchFamily="18" charset="0"/>
              </a:rPr>
              <a:t>, followed by the PET-CT and SPECT-CT hybrid procedures, thyroid scintigraphy</a:t>
            </a:r>
            <a:r>
              <a:rPr lang="en-US" dirty="0">
                <a:latin typeface="Calibri" panose="020F0502020204030204" pitchFamily="34" charset="0"/>
                <a:ea typeface="Calibri" panose="020F0502020204030204" pitchFamily="34" charset="0"/>
                <a:cs typeface="Times New Roman" panose="02020603050405020304" pitchFamily="18" charset="0"/>
              </a:rPr>
              <a:t>, parathyroid scintigraphy and renal </a:t>
            </a:r>
            <a:r>
              <a:rPr lang="en-US" sz="1800" dirty="0">
                <a:effectLst/>
                <a:latin typeface="Calibri" panose="020F0502020204030204" pitchFamily="34" charset="0"/>
                <a:ea typeface="Calibri" panose="020F0502020204030204" pitchFamily="34" charset="0"/>
                <a:cs typeface="Times New Roman" panose="02020603050405020304" pitchFamily="18" charset="0"/>
              </a:rPr>
              <a:t>scintigraphy</a:t>
            </a:r>
            <a:endParaRPr lang="en-US" dirty="0"/>
          </a:p>
        </p:txBody>
      </p:sp>
      <p:sp>
        <p:nvSpPr>
          <p:cNvPr id="6" name="TextBox 4">
            <a:extLst>
              <a:ext uri="{FF2B5EF4-FFF2-40B4-BE49-F238E27FC236}">
                <a16:creationId xmlns:a16="http://schemas.microsoft.com/office/drawing/2014/main" id="{46CA1480-1F0E-4AFA-8CE6-06AA3156EA4D}"/>
              </a:ext>
            </a:extLst>
          </p:cNvPr>
          <p:cNvSpPr txBox="1"/>
          <p:nvPr/>
        </p:nvSpPr>
        <p:spPr>
          <a:xfrm>
            <a:off x="7467600" y="3276600"/>
            <a:ext cx="1398827" cy="1015663"/>
          </a:xfrm>
          <a:prstGeom prst="rect">
            <a:avLst/>
          </a:prstGeom>
          <a:noFill/>
        </p:spPr>
        <p:txBody>
          <a:bodyPr wrap="square" rtlCol="0">
            <a:spAutoFit/>
          </a:bodyPr>
          <a:lstStyle/>
          <a:p>
            <a:r>
              <a:rPr lang="en-US" sz="1200" b="1" i="1" dirty="0">
                <a:solidFill>
                  <a:srgbClr val="92D050"/>
                </a:solidFill>
              </a:rPr>
              <a:t>Distribution of the most frequent diagnostic nuclear medicine procedures</a:t>
            </a:r>
          </a:p>
        </p:txBody>
      </p:sp>
      <p:pic>
        <p:nvPicPr>
          <p:cNvPr id="7" name="Imagine 6">
            <a:extLst>
              <a:ext uri="{FF2B5EF4-FFF2-40B4-BE49-F238E27FC236}">
                <a16:creationId xmlns:a16="http://schemas.microsoft.com/office/drawing/2014/main" id="{5E4CF052-3B8C-9FCF-AE20-0929DA47EE0E}"/>
              </a:ext>
            </a:extLst>
          </p:cNvPr>
          <p:cNvPicPr>
            <a:picLocks noChangeAspect="1"/>
          </p:cNvPicPr>
          <p:nvPr/>
        </p:nvPicPr>
        <p:blipFill>
          <a:blip r:embed="rId2"/>
          <a:stretch>
            <a:fillRect/>
          </a:stretch>
        </p:blipFill>
        <p:spPr>
          <a:xfrm>
            <a:off x="609600" y="2590801"/>
            <a:ext cx="6559865" cy="3352799"/>
          </a:xfrm>
          <a:prstGeom prst="rect">
            <a:avLst/>
          </a:prstGeom>
        </p:spPr>
      </p:pic>
      <p:pic>
        <p:nvPicPr>
          <p:cNvPr id="2" name="Imagine 1">
            <a:extLst>
              <a:ext uri="{FF2B5EF4-FFF2-40B4-BE49-F238E27FC236}">
                <a16:creationId xmlns:a16="http://schemas.microsoft.com/office/drawing/2014/main" id="{896E8749-4D68-5340-5FC1-104706E82893}"/>
              </a:ext>
            </a:extLst>
          </p:cNvPr>
          <p:cNvPicPr>
            <a:picLocks noChangeAspect="1"/>
          </p:cNvPicPr>
          <p:nvPr/>
        </p:nvPicPr>
        <p:blipFill>
          <a:blip r:embed="rId3"/>
          <a:stretch>
            <a:fillRect/>
          </a:stretch>
        </p:blipFill>
        <p:spPr>
          <a:xfrm>
            <a:off x="-12577" y="6498305"/>
            <a:ext cx="5700254" cy="359695"/>
          </a:xfrm>
          <a:prstGeom prst="rect">
            <a:avLst/>
          </a:prstGeom>
        </p:spPr>
      </p:pic>
    </p:spTree>
    <p:extLst>
      <p:ext uri="{BB962C8B-B14F-4D97-AF65-F5344CB8AC3E}">
        <p14:creationId xmlns:p14="http://schemas.microsoft.com/office/powerpoint/2010/main" val="2365595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374171F2-7816-2656-F24B-8C6202615EFE}"/>
              </a:ext>
            </a:extLst>
          </p:cNvPr>
          <p:cNvSpPr>
            <a:spLocks noGrp="1"/>
          </p:cNvSpPr>
          <p:nvPr>
            <p:ph type="title"/>
          </p:nvPr>
        </p:nvSpPr>
        <p:spPr>
          <a:xfrm>
            <a:off x="762000" y="304800"/>
            <a:ext cx="2362200" cy="685800"/>
          </a:xfrm>
        </p:spPr>
        <p:txBody>
          <a:bodyPr>
            <a:normAutofit/>
          </a:bodyPr>
          <a:lstStyle/>
          <a:p>
            <a:r>
              <a:rPr lang="en-US" sz="3200" i="1" dirty="0">
                <a:solidFill>
                  <a:srgbClr val="92D050"/>
                </a:solidFill>
                <a:effectLst>
                  <a:outerShdw blurRad="38100" dist="38100" dir="2700000" algn="tl">
                    <a:srgbClr val="000000">
                      <a:alpha val="43137"/>
                    </a:srgbClr>
                  </a:outerShdw>
                </a:effectLst>
                <a:latin typeface="Calibri" panose="020F0502020204030204" pitchFamily="34" charset="0"/>
              </a:rPr>
              <a:t>Results</a:t>
            </a:r>
            <a:endParaRPr lang="en-US" sz="3200" dirty="0">
              <a:solidFill>
                <a:srgbClr val="92D050"/>
              </a:solidFill>
            </a:endParaRPr>
          </a:p>
        </p:txBody>
      </p:sp>
      <p:graphicFrame>
        <p:nvGraphicFramePr>
          <p:cNvPr id="10" name="Tabel 9">
            <a:extLst>
              <a:ext uri="{FF2B5EF4-FFF2-40B4-BE49-F238E27FC236}">
                <a16:creationId xmlns:a16="http://schemas.microsoft.com/office/drawing/2014/main" id="{47713685-CCF2-8F7E-9EE7-4C34D4EBD4A6}"/>
              </a:ext>
            </a:extLst>
          </p:cNvPr>
          <p:cNvGraphicFramePr>
            <a:graphicFrameLocks noGrp="1"/>
          </p:cNvGraphicFramePr>
          <p:nvPr>
            <p:extLst>
              <p:ext uri="{D42A27DB-BD31-4B8C-83A1-F6EECF244321}">
                <p14:modId xmlns:p14="http://schemas.microsoft.com/office/powerpoint/2010/main" val="16995042"/>
              </p:ext>
            </p:extLst>
          </p:nvPr>
        </p:nvGraphicFramePr>
        <p:xfrm>
          <a:off x="3147134" y="990600"/>
          <a:ext cx="5486400" cy="5005347"/>
        </p:xfrm>
        <a:graphic>
          <a:graphicData uri="http://schemas.openxmlformats.org/drawingml/2006/table">
            <a:tbl>
              <a:tblPr firstRow="1" firstCol="1" bandRow="1"/>
              <a:tblGrid>
                <a:gridCol w="1051195">
                  <a:extLst>
                    <a:ext uri="{9D8B030D-6E8A-4147-A177-3AD203B41FA5}">
                      <a16:colId xmlns:a16="http://schemas.microsoft.com/office/drawing/2014/main" val="560310890"/>
                    </a:ext>
                  </a:extLst>
                </a:gridCol>
                <a:gridCol w="536571">
                  <a:extLst>
                    <a:ext uri="{9D8B030D-6E8A-4147-A177-3AD203B41FA5}">
                      <a16:colId xmlns:a16="http://schemas.microsoft.com/office/drawing/2014/main" val="1552857901"/>
                    </a:ext>
                  </a:extLst>
                </a:gridCol>
                <a:gridCol w="421356">
                  <a:extLst>
                    <a:ext uri="{9D8B030D-6E8A-4147-A177-3AD203B41FA5}">
                      <a16:colId xmlns:a16="http://schemas.microsoft.com/office/drawing/2014/main" val="2317502886"/>
                    </a:ext>
                  </a:extLst>
                </a:gridCol>
                <a:gridCol w="420258">
                  <a:extLst>
                    <a:ext uri="{9D8B030D-6E8A-4147-A177-3AD203B41FA5}">
                      <a16:colId xmlns:a16="http://schemas.microsoft.com/office/drawing/2014/main" val="1191783656"/>
                    </a:ext>
                  </a:extLst>
                </a:gridCol>
                <a:gridCol w="420258">
                  <a:extLst>
                    <a:ext uri="{9D8B030D-6E8A-4147-A177-3AD203B41FA5}">
                      <a16:colId xmlns:a16="http://schemas.microsoft.com/office/drawing/2014/main" val="2409653015"/>
                    </a:ext>
                  </a:extLst>
                </a:gridCol>
                <a:gridCol w="457294">
                  <a:extLst>
                    <a:ext uri="{9D8B030D-6E8A-4147-A177-3AD203B41FA5}">
                      <a16:colId xmlns:a16="http://schemas.microsoft.com/office/drawing/2014/main" val="839201476"/>
                    </a:ext>
                  </a:extLst>
                </a:gridCol>
                <a:gridCol w="457200">
                  <a:extLst>
                    <a:ext uri="{9D8B030D-6E8A-4147-A177-3AD203B41FA5}">
                      <a16:colId xmlns:a16="http://schemas.microsoft.com/office/drawing/2014/main" val="2035380605"/>
                    </a:ext>
                  </a:extLst>
                </a:gridCol>
                <a:gridCol w="457200">
                  <a:extLst>
                    <a:ext uri="{9D8B030D-6E8A-4147-A177-3AD203B41FA5}">
                      <a16:colId xmlns:a16="http://schemas.microsoft.com/office/drawing/2014/main" val="3698294705"/>
                    </a:ext>
                  </a:extLst>
                </a:gridCol>
                <a:gridCol w="381000">
                  <a:extLst>
                    <a:ext uri="{9D8B030D-6E8A-4147-A177-3AD203B41FA5}">
                      <a16:colId xmlns:a16="http://schemas.microsoft.com/office/drawing/2014/main" val="3067763105"/>
                    </a:ext>
                  </a:extLst>
                </a:gridCol>
                <a:gridCol w="381000">
                  <a:extLst>
                    <a:ext uri="{9D8B030D-6E8A-4147-A177-3AD203B41FA5}">
                      <a16:colId xmlns:a16="http://schemas.microsoft.com/office/drawing/2014/main" val="2653355160"/>
                    </a:ext>
                  </a:extLst>
                </a:gridCol>
                <a:gridCol w="503068">
                  <a:extLst>
                    <a:ext uri="{9D8B030D-6E8A-4147-A177-3AD203B41FA5}">
                      <a16:colId xmlns:a16="http://schemas.microsoft.com/office/drawing/2014/main" val="169055581"/>
                    </a:ext>
                  </a:extLst>
                </a:gridCol>
              </a:tblGrid>
              <a:tr h="44569">
                <a:tc rowSpan="2">
                  <a:txBody>
                    <a:bodyPr/>
                    <a:lstStyle/>
                    <a:p>
                      <a:pPr marL="0" marR="0" algn="ctr">
                        <a:lnSpc>
                          <a:spcPct val="115000"/>
                        </a:lnSpc>
                        <a:spcBef>
                          <a:spcPts val="0"/>
                        </a:spcBef>
                        <a:spcAft>
                          <a:spcPts val="0"/>
                        </a:spcAft>
                      </a:pPr>
                      <a:r>
                        <a:rPr lang="nl-NL"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Examination type </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5">
                  <a:txBody>
                    <a:bodyPr/>
                    <a:lstStyle/>
                    <a:p>
                      <a:pPr marL="0" marR="0" algn="ct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Effective dose (mSv)</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The uncertainty (mSv)</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92195441"/>
                  </a:ext>
                </a:extLst>
              </a:tr>
              <a:tr h="218180">
                <a:tc vMerge="1">
                  <a:txBody>
                    <a:bodyPr/>
                    <a:lstStyle/>
                    <a:p>
                      <a:endParaRPr lang="en-US"/>
                    </a:p>
                  </a:txBody>
                  <a:tcPr/>
                </a:tc>
                <a:tc>
                  <a:txBody>
                    <a:bodyPr/>
                    <a:lstStyle/>
                    <a:p>
                      <a:pPr marL="0" marR="0" algn="ct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0-12 months</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1-4 years</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5-9 years</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10-14 years</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≥15 years</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0-12 months</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1-4 years</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5-9 years</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10-14 years</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≥15 years</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1438064"/>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Head AP/PA</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0.040</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0.003</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736704"/>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Head LAT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0.003</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0.004</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4484443"/>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Sine</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0.003</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69861123"/>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Cervical spine AP/PA</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0.005</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0.007</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29964930"/>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Cervical spine LAT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0.052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0.010</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0460571"/>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Thoracic spine AP/PA</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0.058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0.073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0.097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0.106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0.181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0.026</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5202614"/>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Thoracic spine LAT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0.075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0.105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0.118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0.128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0.237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0.032</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0.034</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24389040"/>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Lumbar spine AP/PA</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0.127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0.133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0.159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0.167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0.351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0.043</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0.045</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0627930"/>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Lumbar spine LAT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0.087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0.182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0.189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0.196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0.404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0.051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0.053</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0.057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48170307"/>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Thorax AP/PA</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0.062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0.006</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25994308"/>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Thorax LAT</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0.084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0.013</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0.012</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1075407"/>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Abdomen</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0.067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0.124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0.163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0.383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0.044</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0.054</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0687793"/>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Pelvis and hip</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0.057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0.067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0.124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0.183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0.381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0.053</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7968301"/>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Barium swallow</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0.145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0.515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0.627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0.039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0.139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0.169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1330770"/>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Barium meal</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0.394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0.490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0.880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0.106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0.132</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0.238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82208955"/>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Barium follow through</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0.540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0.671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0.596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0.146</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0.181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0.161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61544131"/>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Urography</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0.107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0.173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0.454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0.486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0.632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0.029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0.047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0.122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0.131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0.171</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72933023"/>
                  </a:ext>
                </a:extLst>
              </a:tr>
              <a:tr h="215693">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Thorax - fluoroscopy</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0.007</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0.008</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0.010</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0.051</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0.136</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0.002</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0.003</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0.014</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0.019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7351027"/>
                  </a:ext>
                </a:extLst>
              </a:tr>
              <a:tr h="218180">
                <a:tc>
                  <a:txBody>
                    <a:bodyPr/>
                    <a:lstStyle/>
                    <a:p>
                      <a:pPr marL="0" marR="0">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Gastroduodenum - fluoroscopy</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0.905</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0.849</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0.474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0.244</a:t>
                      </a:r>
                      <a:endParaRPr lang="en-US" sz="900" b="1" kern="10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0.229</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900" b="1" kern="100" dirty="0">
                          <a:solidFill>
                            <a:srgbClr val="FFC000"/>
                          </a:solidFill>
                          <a:effectLst/>
                          <a:latin typeface="Calibri" panose="020F0502020204030204" pitchFamily="34" charset="0"/>
                          <a:ea typeface="Times New Roman" panose="02020603050405020304" pitchFamily="18" charset="0"/>
                          <a:cs typeface="Calibri" panose="020F0502020204030204" pitchFamily="34" charset="0"/>
                        </a:rPr>
                        <a:t>0.128</a:t>
                      </a:r>
                      <a:endParaRPr lang="en-US" sz="9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681" marR="4068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3137620"/>
                  </a:ext>
                </a:extLst>
              </a:tr>
            </a:tbl>
          </a:graphicData>
        </a:graphic>
      </p:graphicFrame>
      <p:sp>
        <p:nvSpPr>
          <p:cNvPr id="2" name="CasetăText 1">
            <a:extLst>
              <a:ext uri="{FF2B5EF4-FFF2-40B4-BE49-F238E27FC236}">
                <a16:creationId xmlns:a16="http://schemas.microsoft.com/office/drawing/2014/main" id="{43ACBC87-402F-E627-BDC9-D1708B85450F}"/>
              </a:ext>
            </a:extLst>
          </p:cNvPr>
          <p:cNvSpPr txBox="1"/>
          <p:nvPr/>
        </p:nvSpPr>
        <p:spPr>
          <a:xfrm>
            <a:off x="534140" y="1600200"/>
            <a:ext cx="2057400" cy="1754326"/>
          </a:xfrm>
          <a:prstGeom prst="rect">
            <a:avLst/>
          </a:prstGeom>
          <a:noFill/>
        </p:spPr>
        <p:txBody>
          <a:bodyPr wrap="square" rtlCol="0">
            <a:spAutoFit/>
          </a:bodyPr>
          <a:lstStyle/>
          <a:p>
            <a:r>
              <a:rPr lang="en-US" dirty="0"/>
              <a:t>The average effective doses for the most frequent radiography and fluoroscopy exams, by age group</a:t>
            </a:r>
          </a:p>
        </p:txBody>
      </p:sp>
      <p:pic>
        <p:nvPicPr>
          <p:cNvPr id="3" name="Imagine 2">
            <a:extLst>
              <a:ext uri="{FF2B5EF4-FFF2-40B4-BE49-F238E27FC236}">
                <a16:creationId xmlns:a16="http://schemas.microsoft.com/office/drawing/2014/main" id="{F6AD1E2C-51B9-3DA2-10F9-5B3AB21C8787}"/>
              </a:ext>
            </a:extLst>
          </p:cNvPr>
          <p:cNvPicPr>
            <a:picLocks noChangeAspect="1"/>
          </p:cNvPicPr>
          <p:nvPr/>
        </p:nvPicPr>
        <p:blipFill>
          <a:blip r:embed="rId2"/>
          <a:stretch>
            <a:fillRect/>
          </a:stretch>
        </p:blipFill>
        <p:spPr>
          <a:xfrm>
            <a:off x="740" y="6498305"/>
            <a:ext cx="5700254" cy="359695"/>
          </a:xfrm>
          <a:prstGeom prst="rect">
            <a:avLst/>
          </a:prstGeom>
        </p:spPr>
      </p:pic>
    </p:spTree>
    <p:extLst>
      <p:ext uri="{BB962C8B-B14F-4D97-AF65-F5344CB8AC3E}">
        <p14:creationId xmlns:p14="http://schemas.microsoft.com/office/powerpoint/2010/main" val="3503249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dâncime">
  <a:themeElements>
    <a:clrScheme name="Albastr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dâncime">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ânci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565</TotalTime>
  <Words>1545</Words>
  <Application>Microsoft Office PowerPoint</Application>
  <PresentationFormat>Expunere pe ecran (4:3)</PresentationFormat>
  <Paragraphs>548</Paragraphs>
  <Slides>13</Slides>
  <Notes>0</Notes>
  <HiddenSlides>0</HiddenSlides>
  <MMClips>0</MMClips>
  <ScaleCrop>false</ScaleCrop>
  <HeadingPairs>
    <vt:vector size="6" baseType="variant">
      <vt:variant>
        <vt:lpstr>Fonturi utilizate</vt:lpstr>
      </vt:variant>
      <vt:variant>
        <vt:i4>6</vt:i4>
      </vt:variant>
      <vt:variant>
        <vt:lpstr>Temă</vt:lpstr>
      </vt:variant>
      <vt:variant>
        <vt:i4>2</vt:i4>
      </vt:variant>
      <vt:variant>
        <vt:lpstr>Titluri diapozitive</vt:lpstr>
      </vt:variant>
      <vt:variant>
        <vt:i4>13</vt:i4>
      </vt:variant>
    </vt:vector>
  </HeadingPairs>
  <TitlesOfParts>
    <vt:vector size="21" baseType="lpstr">
      <vt:lpstr>Arial</vt:lpstr>
      <vt:lpstr>Arial Black</vt:lpstr>
      <vt:lpstr>Berlin Sans FB Demi</vt:lpstr>
      <vt:lpstr>Calibri</vt:lpstr>
      <vt:lpstr>Corbel</vt:lpstr>
      <vt:lpstr>Wingdings</vt:lpstr>
      <vt:lpstr>Office Theme</vt:lpstr>
      <vt:lpstr>Adâncime</vt:lpstr>
      <vt:lpstr>Medical exposure to ionizing radiation –  the national results of monitoring in 2022</vt:lpstr>
      <vt:lpstr>Introduction</vt:lpstr>
      <vt:lpstr>Reported system </vt:lpstr>
      <vt:lpstr>Results</vt:lpstr>
      <vt:lpstr>Results</vt:lpstr>
      <vt:lpstr>Results</vt:lpstr>
      <vt:lpstr>Results</vt:lpstr>
      <vt:lpstr>Results</vt:lpstr>
      <vt:lpstr>Results</vt:lpstr>
      <vt:lpstr>Prezentare PowerPoint</vt:lpstr>
      <vt:lpstr>Results</vt:lpstr>
      <vt:lpstr>Conclusion</vt:lpstr>
      <vt:lpstr>Prezentare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Surveillance of medical exposures performed in Romanian hospitals in 2018</dc:title>
  <dc:creator>SilviaI</dc:creator>
  <cp:lastModifiedBy>olga.garjoaba</cp:lastModifiedBy>
  <cp:revision>27</cp:revision>
  <dcterms:created xsi:type="dcterms:W3CDTF">2021-08-23T12:13:09Z</dcterms:created>
  <dcterms:modified xsi:type="dcterms:W3CDTF">2024-05-24T08:44:05Z</dcterms:modified>
</cp:coreProperties>
</file>