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B6C5"/>
    <a:srgbClr val="EDBF06"/>
    <a:srgbClr val="FFFFFF"/>
    <a:srgbClr val="FCFCFA"/>
    <a:srgbClr val="F4F4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86"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E2EE5-581F-43F3-BA3C-A1AED1233E48}" type="datetimeFigureOut">
              <a:rPr lang="en-US" smtClean="0"/>
              <a:t>6/5/2024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4E5D9-6A60-40AE-B6CE-36783166BEE9}" type="slidenum">
              <a:rPr lang="en-US" smtClean="0"/>
              <a:t>‹#›</a:t>
            </a:fld>
            <a:endParaRPr lang="en-US"/>
          </a:p>
        </p:txBody>
      </p:sp>
    </p:spTree>
    <p:extLst>
      <p:ext uri="{BB962C8B-B14F-4D97-AF65-F5344CB8AC3E}">
        <p14:creationId xmlns:p14="http://schemas.microsoft.com/office/powerpoint/2010/main" val="2463354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44E5D9-6A60-40AE-B6CE-36783166BEE9}" type="slidenum">
              <a:rPr lang="en-US" smtClean="0"/>
              <a:t>18</a:t>
            </a:fld>
            <a:endParaRPr lang="en-US"/>
          </a:p>
        </p:txBody>
      </p:sp>
    </p:spTree>
    <p:extLst>
      <p:ext uri="{BB962C8B-B14F-4D97-AF65-F5344CB8AC3E}">
        <p14:creationId xmlns:p14="http://schemas.microsoft.com/office/powerpoint/2010/main" val="32309840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C:\Users\PC\Desktop\FINAL RAD\Online\1x\Asset 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3" y="0"/>
            <a:ext cx="9190038"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C:\Users\PC\Desktop\FINAL RAD\Online\1x\Asset 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117475"/>
            <a:ext cx="9147175" cy="678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PC\Desktop\FINAL RAD\Online\1x\Asset 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1828800"/>
            <a:ext cx="9193213" cy="506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2" descr="C:\Users\PC\Desktop\FINAL RAD\2024\Background elements\Asset 2.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4288" y="3525043"/>
            <a:ext cx="9204326" cy="34091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288" y="0"/>
            <a:ext cx="9204326" cy="6934200"/>
          </a:xfrm>
          <a:prstGeom prst="rect">
            <a:avLst/>
          </a:prstGeom>
          <a:solidFill>
            <a:srgbClr val="FFFFFF">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Picture 13" descr="C:\Users\PC\Desktop\FINAL RAD\Online\Simple 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8" y="76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828800"/>
            <a:ext cx="7772400" cy="1470025"/>
          </a:xfrm>
        </p:spPr>
        <p:txBody>
          <a:bodyPr/>
          <a:lstStyle>
            <a:lvl1pPr>
              <a:defRPr>
                <a:latin typeface="Trebuchet MS" panose="020B0603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4290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pPr>
              <a:defRPr/>
            </a:pPr>
            <a:fld id="{0F796261-FA79-42EE-9758-AFDD04D02337}" type="datetimeFigureOut">
              <a:rPr lang="en-US"/>
              <a:pPr>
                <a:defRPr/>
              </a:pPr>
              <a:t>6/5/2024</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0CF3F4D9-5576-458A-B596-C040658371A8}" type="slidenum">
              <a:rPr lang="en-US"/>
              <a:pPr>
                <a:defRPr/>
              </a:pPr>
              <a:t>‹#›</a:t>
            </a:fld>
            <a:endParaRPr lang="en-US"/>
          </a:p>
        </p:txBody>
      </p:sp>
    </p:spTree>
    <p:extLst>
      <p:ext uri="{BB962C8B-B14F-4D97-AF65-F5344CB8AC3E}">
        <p14:creationId xmlns:p14="http://schemas.microsoft.com/office/powerpoint/2010/main" val="3939252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FD4E0EE-E574-40FA-99A4-FD739D8733B7}" type="datetimeFigureOut">
              <a:rPr lang="en-US"/>
              <a:pPr>
                <a:defRPr/>
              </a:pPr>
              <a:t>6/5/2024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A921C4-FDD0-41D9-B3F3-20AB288CE80C}" type="slidenum">
              <a:rPr lang="en-US"/>
              <a:pPr>
                <a:defRPr/>
              </a:pPr>
              <a:t>‹#›</a:t>
            </a:fld>
            <a:endParaRPr lang="en-US"/>
          </a:p>
        </p:txBody>
      </p:sp>
    </p:spTree>
    <p:extLst>
      <p:ext uri="{BB962C8B-B14F-4D97-AF65-F5344CB8AC3E}">
        <p14:creationId xmlns:p14="http://schemas.microsoft.com/office/powerpoint/2010/main" val="3718331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807699B-3E07-4AA7-B12D-2FDF391F8B8C}" type="datetimeFigureOut">
              <a:rPr lang="en-US"/>
              <a:pPr>
                <a:defRPr/>
              </a:pPr>
              <a:t>6/5/2024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6E270D-CE99-47E9-97C8-CEBDE99CFF1A}" type="slidenum">
              <a:rPr lang="en-US"/>
              <a:pPr>
                <a:defRPr/>
              </a:pPr>
              <a:t>‹#›</a:t>
            </a:fld>
            <a:endParaRPr lang="en-US"/>
          </a:p>
        </p:txBody>
      </p:sp>
    </p:spTree>
    <p:extLst>
      <p:ext uri="{BB962C8B-B14F-4D97-AF65-F5344CB8AC3E}">
        <p14:creationId xmlns:p14="http://schemas.microsoft.com/office/powerpoint/2010/main" val="313700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A2B1632-6D34-49D6-87F8-A6B65DE11DE9}" type="datetimeFigureOut">
              <a:rPr lang="en-US"/>
              <a:pPr>
                <a:defRPr/>
              </a:pPr>
              <a:t>6/5/2024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2E9E15-593F-4D13-9DF0-9771D67EE2C1}" type="slidenum">
              <a:rPr lang="en-US"/>
              <a:pPr>
                <a:defRPr/>
              </a:pPr>
              <a:t>‹#›</a:t>
            </a:fld>
            <a:endParaRPr lang="en-US"/>
          </a:p>
        </p:txBody>
      </p:sp>
    </p:spTree>
    <p:extLst>
      <p:ext uri="{BB962C8B-B14F-4D97-AF65-F5344CB8AC3E}">
        <p14:creationId xmlns:p14="http://schemas.microsoft.com/office/powerpoint/2010/main" val="4094760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Trebuchet MS" panose="020B0603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B2FB242-3AD0-4641-93C8-0EBD9134A799}" type="datetimeFigureOut">
              <a:rPr lang="en-US"/>
              <a:pPr>
                <a:defRPr/>
              </a:pPr>
              <a:t>6/5/2024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40BD10-C565-45F1-AD3A-BAD1C93D7CE5}" type="slidenum">
              <a:rPr lang="en-US"/>
              <a:pPr>
                <a:defRPr/>
              </a:pPr>
              <a:t>‹#›</a:t>
            </a:fld>
            <a:endParaRPr lang="en-US"/>
          </a:p>
        </p:txBody>
      </p:sp>
    </p:spTree>
    <p:extLst>
      <p:ext uri="{BB962C8B-B14F-4D97-AF65-F5344CB8AC3E}">
        <p14:creationId xmlns:p14="http://schemas.microsoft.com/office/powerpoint/2010/main" val="3592881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CA6DD59-C6FC-419A-B3E0-9301C55ED33E}" type="datetimeFigureOut">
              <a:rPr lang="en-US"/>
              <a:pPr>
                <a:defRPr/>
              </a:pPr>
              <a:t>6/5/2024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EA2346-030E-467B-8D41-A7F74EC65414}" type="slidenum">
              <a:rPr lang="en-US"/>
              <a:pPr>
                <a:defRPr/>
              </a:pPr>
              <a:t>‹#›</a:t>
            </a:fld>
            <a:endParaRPr lang="en-US"/>
          </a:p>
        </p:txBody>
      </p:sp>
    </p:spTree>
    <p:extLst>
      <p:ext uri="{BB962C8B-B14F-4D97-AF65-F5344CB8AC3E}">
        <p14:creationId xmlns:p14="http://schemas.microsoft.com/office/powerpoint/2010/main" val="103713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FFC2B66-2CE0-45EF-A6FF-9E2DE8C5C7D9}" type="datetimeFigureOut">
              <a:rPr lang="en-US"/>
              <a:pPr>
                <a:defRPr/>
              </a:pPr>
              <a:t>6/5/2024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0F275F6-63CF-49DC-996B-8E728BC79EC3}" type="slidenum">
              <a:rPr lang="en-US"/>
              <a:pPr>
                <a:defRPr/>
              </a:pPr>
              <a:t>‹#›</a:t>
            </a:fld>
            <a:endParaRPr lang="en-US"/>
          </a:p>
        </p:txBody>
      </p:sp>
    </p:spTree>
    <p:extLst>
      <p:ext uri="{BB962C8B-B14F-4D97-AF65-F5344CB8AC3E}">
        <p14:creationId xmlns:p14="http://schemas.microsoft.com/office/powerpoint/2010/main" val="564400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F8F7AE3-8EA9-477D-BF30-4E75509C1C3B}" type="datetimeFigureOut">
              <a:rPr lang="en-US"/>
              <a:pPr>
                <a:defRPr/>
              </a:pPr>
              <a:t>6/5/2024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5857625-3BE9-48D4-B352-5CF509181234}" type="slidenum">
              <a:rPr lang="en-US"/>
              <a:pPr>
                <a:defRPr/>
              </a:pPr>
              <a:t>‹#›</a:t>
            </a:fld>
            <a:endParaRPr lang="en-US"/>
          </a:p>
        </p:txBody>
      </p:sp>
    </p:spTree>
    <p:extLst>
      <p:ext uri="{BB962C8B-B14F-4D97-AF65-F5344CB8AC3E}">
        <p14:creationId xmlns:p14="http://schemas.microsoft.com/office/powerpoint/2010/main" val="194170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FBE8B9C-BB20-4789-A21B-305CBFEEBE25}" type="datetimeFigureOut">
              <a:rPr lang="en-US"/>
              <a:pPr>
                <a:defRPr/>
              </a:pPr>
              <a:t>6/5/2024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759864-FFE6-46F3-87A9-C3D5038EB72B}" type="slidenum">
              <a:rPr lang="en-US"/>
              <a:pPr>
                <a:defRPr/>
              </a:pPr>
              <a:t>‹#›</a:t>
            </a:fld>
            <a:endParaRPr lang="en-US"/>
          </a:p>
        </p:txBody>
      </p:sp>
    </p:spTree>
    <p:extLst>
      <p:ext uri="{BB962C8B-B14F-4D97-AF65-F5344CB8AC3E}">
        <p14:creationId xmlns:p14="http://schemas.microsoft.com/office/powerpoint/2010/main" val="3661636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C60BCA5-453B-4EC3-BE9F-17694589FB8F}" type="datetimeFigureOut">
              <a:rPr lang="en-US"/>
              <a:pPr>
                <a:defRPr/>
              </a:pPr>
              <a:t>6/5/2024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2E92A0-26EA-433E-B8AB-7C98CDAA0660}" type="slidenum">
              <a:rPr lang="en-US"/>
              <a:pPr>
                <a:defRPr/>
              </a:pPr>
              <a:t>‹#›</a:t>
            </a:fld>
            <a:endParaRPr lang="en-US"/>
          </a:p>
        </p:txBody>
      </p:sp>
    </p:spTree>
    <p:extLst>
      <p:ext uri="{BB962C8B-B14F-4D97-AF65-F5344CB8AC3E}">
        <p14:creationId xmlns:p14="http://schemas.microsoft.com/office/powerpoint/2010/main" val="642277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BE588FC-8F59-472A-892C-814680E168A8}" type="datetimeFigureOut">
              <a:rPr lang="en-US"/>
              <a:pPr>
                <a:defRPr/>
              </a:pPr>
              <a:t>6/5/2024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71B31D-7CC3-403F-981A-71561AA6ABB3}" type="slidenum">
              <a:rPr lang="en-US"/>
              <a:pPr>
                <a:defRPr/>
              </a:pPr>
              <a:t>‹#›</a:t>
            </a:fld>
            <a:endParaRPr lang="en-US"/>
          </a:p>
        </p:txBody>
      </p:sp>
    </p:spTree>
    <p:extLst>
      <p:ext uri="{BB962C8B-B14F-4D97-AF65-F5344CB8AC3E}">
        <p14:creationId xmlns:p14="http://schemas.microsoft.com/office/powerpoint/2010/main" val="69489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06388" y="6172200"/>
            <a:ext cx="85312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Georgia" panose="02040502050405020303" pitchFamily="18" charset="0"/>
                <a:cs typeface="+mn-cs"/>
              </a:defRPr>
            </a:lvl1pPr>
          </a:lstStyle>
          <a:p>
            <a:pPr>
              <a:defRPr/>
            </a:pPr>
            <a:fld id="{1A8C0440-8A71-400F-B2FE-828E7339F222}" type="datetimeFigureOut">
              <a:rPr lang="en-US"/>
              <a:pPr>
                <a:defRPr/>
              </a:pPr>
              <a:t>6/5/2024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Georgia" panose="02040502050405020303" pitchFamily="18"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Georgia" panose="02040502050405020303" pitchFamily="18" charset="0"/>
                <a:cs typeface="+mn-cs"/>
              </a:defRPr>
            </a:lvl1pPr>
          </a:lstStyle>
          <a:p>
            <a:pPr>
              <a:defRPr/>
            </a:pPr>
            <a:fld id="{0E304F4B-C044-4322-8CD0-4EF6E96ECB83}" type="slidenum">
              <a:rPr lang="en-US"/>
              <a:pPr>
                <a:defRPr/>
              </a:pPr>
              <a:t>‹#›</a:t>
            </a:fld>
            <a:endParaRPr lang="en-US"/>
          </a:p>
        </p:txBody>
      </p:sp>
      <p:sp>
        <p:nvSpPr>
          <p:cNvPr id="7" name="Rectangle 6"/>
          <p:cNvSpPr/>
          <p:nvPr/>
        </p:nvSpPr>
        <p:spPr>
          <a:xfrm>
            <a:off x="0" y="0"/>
            <a:ext cx="304800" cy="6858000"/>
          </a:xfrm>
          <a:prstGeom prst="rect">
            <a:avLst/>
          </a:prstGeom>
          <a:solidFill>
            <a:srgbClr val="ACC4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14251" fontAlgn="auto">
              <a:spcBef>
                <a:spcPts val="0"/>
              </a:spcBef>
              <a:spcAft>
                <a:spcPts val="0"/>
              </a:spcAft>
              <a:defRPr/>
            </a:pPr>
            <a:endParaRPr lang="en-US"/>
          </a:p>
        </p:txBody>
      </p:sp>
      <p:sp>
        <p:nvSpPr>
          <p:cNvPr id="8" name="Rectangle 7"/>
          <p:cNvSpPr/>
          <p:nvPr/>
        </p:nvSpPr>
        <p:spPr>
          <a:xfrm>
            <a:off x="8839200" y="0"/>
            <a:ext cx="304800" cy="6870700"/>
          </a:xfrm>
          <a:prstGeom prst="rect">
            <a:avLst/>
          </a:prstGeom>
          <a:solidFill>
            <a:srgbClr val="97B6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14251"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1" fontAlgn="base" hangingPunct="1">
        <a:spcBef>
          <a:spcPct val="0"/>
        </a:spcBef>
        <a:spcAft>
          <a:spcPct val="0"/>
        </a:spcAft>
        <a:defRPr sz="4000" kern="1200">
          <a:solidFill>
            <a:schemeClr val="tx1"/>
          </a:solidFill>
          <a:latin typeface="Georgia" panose="02040502050405020303" pitchFamily="18" charset="0"/>
          <a:ea typeface="+mj-ea"/>
          <a:cs typeface="+mj-cs"/>
        </a:defRPr>
      </a:lvl1pPr>
      <a:lvl2pPr algn="ctr" rtl="0" eaLnBrk="1" fontAlgn="base" hangingPunct="1">
        <a:spcBef>
          <a:spcPct val="0"/>
        </a:spcBef>
        <a:spcAft>
          <a:spcPct val="0"/>
        </a:spcAft>
        <a:defRPr sz="4000">
          <a:solidFill>
            <a:schemeClr val="tx1"/>
          </a:solidFill>
          <a:latin typeface="Georgia" pitchFamily="18" charset="0"/>
        </a:defRPr>
      </a:lvl2pPr>
      <a:lvl3pPr algn="ctr" rtl="0" eaLnBrk="1" fontAlgn="base" hangingPunct="1">
        <a:spcBef>
          <a:spcPct val="0"/>
        </a:spcBef>
        <a:spcAft>
          <a:spcPct val="0"/>
        </a:spcAft>
        <a:defRPr sz="4000">
          <a:solidFill>
            <a:schemeClr val="tx1"/>
          </a:solidFill>
          <a:latin typeface="Georgia" pitchFamily="18" charset="0"/>
        </a:defRPr>
      </a:lvl3pPr>
      <a:lvl4pPr algn="ctr" rtl="0" eaLnBrk="1" fontAlgn="base" hangingPunct="1">
        <a:spcBef>
          <a:spcPct val="0"/>
        </a:spcBef>
        <a:spcAft>
          <a:spcPct val="0"/>
        </a:spcAft>
        <a:defRPr sz="4000">
          <a:solidFill>
            <a:schemeClr val="tx1"/>
          </a:solidFill>
          <a:latin typeface="Georgia" pitchFamily="18" charset="0"/>
        </a:defRPr>
      </a:lvl4pPr>
      <a:lvl5pPr algn="ctr" rtl="0" eaLnBrk="1" fontAlgn="base" hangingPunct="1">
        <a:spcBef>
          <a:spcPct val="0"/>
        </a:spcBef>
        <a:spcAft>
          <a:spcPct val="0"/>
        </a:spcAft>
        <a:defRPr sz="4000">
          <a:solidFill>
            <a:schemeClr val="tx1"/>
          </a:solidFill>
          <a:latin typeface="Georgia" pitchFamily="18" charset="0"/>
        </a:defRPr>
      </a:lvl5pPr>
      <a:lvl6pPr marL="457200" algn="ctr" rtl="0" eaLnBrk="1" fontAlgn="base" hangingPunct="1">
        <a:spcBef>
          <a:spcPct val="0"/>
        </a:spcBef>
        <a:spcAft>
          <a:spcPct val="0"/>
        </a:spcAft>
        <a:defRPr sz="4000">
          <a:solidFill>
            <a:schemeClr val="tx1"/>
          </a:solidFill>
          <a:latin typeface="Georgia" pitchFamily="18" charset="0"/>
        </a:defRPr>
      </a:lvl6pPr>
      <a:lvl7pPr marL="914400" algn="ctr" rtl="0" eaLnBrk="1" fontAlgn="base" hangingPunct="1">
        <a:spcBef>
          <a:spcPct val="0"/>
        </a:spcBef>
        <a:spcAft>
          <a:spcPct val="0"/>
        </a:spcAft>
        <a:defRPr sz="4000">
          <a:solidFill>
            <a:schemeClr val="tx1"/>
          </a:solidFill>
          <a:latin typeface="Georgia" pitchFamily="18" charset="0"/>
        </a:defRPr>
      </a:lvl7pPr>
      <a:lvl8pPr marL="1371600" algn="ctr" rtl="0" eaLnBrk="1" fontAlgn="base" hangingPunct="1">
        <a:spcBef>
          <a:spcPct val="0"/>
        </a:spcBef>
        <a:spcAft>
          <a:spcPct val="0"/>
        </a:spcAft>
        <a:defRPr sz="4000">
          <a:solidFill>
            <a:schemeClr val="tx1"/>
          </a:solidFill>
          <a:latin typeface="Georgia" pitchFamily="18" charset="0"/>
        </a:defRPr>
      </a:lvl8pPr>
      <a:lvl9pPr marL="1828800" algn="ctr" rtl="0" eaLnBrk="1" fontAlgn="base" hangingPunct="1">
        <a:spcBef>
          <a:spcPct val="0"/>
        </a:spcBef>
        <a:spcAft>
          <a:spcPct val="0"/>
        </a:spcAft>
        <a:defRPr sz="4000">
          <a:solidFill>
            <a:schemeClr val="tx1"/>
          </a:solidFill>
          <a:latin typeface="Georgia" pitchFamily="18" charset="0"/>
        </a:defRPr>
      </a:lvl9pPr>
    </p:titleStyle>
    <p:bodyStyle>
      <a:lvl1pPr marL="342900" indent="-342900" algn="l" rtl="0" eaLnBrk="1" fontAlgn="base" hangingPunct="1">
        <a:spcBef>
          <a:spcPct val="20000"/>
        </a:spcBef>
        <a:spcAft>
          <a:spcPct val="0"/>
        </a:spcAft>
        <a:buFont typeface="Arial" charset="0"/>
        <a:buChar char="•"/>
        <a:defRPr sz="2800" kern="1200">
          <a:solidFill>
            <a:schemeClr val="tx1"/>
          </a:solidFill>
          <a:latin typeface="Georgia" panose="02040502050405020303" pitchFamily="18" charset="0"/>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Georgia" panose="02040502050405020303" pitchFamily="18" charset="0"/>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Georgia" panose="02040502050405020303" pitchFamily="18" charset="0"/>
          <a:ea typeface="+mn-ea"/>
          <a:cs typeface="+mn-cs"/>
        </a:defRPr>
      </a:lvl3pPr>
      <a:lvl4pPr marL="1600200" indent="-228600" algn="l" rtl="0" eaLnBrk="1" fontAlgn="base" hangingPunct="1">
        <a:spcBef>
          <a:spcPct val="20000"/>
        </a:spcBef>
        <a:spcAft>
          <a:spcPct val="0"/>
        </a:spcAft>
        <a:buFont typeface="Arial" charset="0"/>
        <a:buChar char="–"/>
        <a:defRPr kern="1200">
          <a:solidFill>
            <a:schemeClr val="tx1"/>
          </a:solidFill>
          <a:latin typeface="Georgia" panose="02040502050405020303" pitchFamily="18" charset="0"/>
          <a:ea typeface="+mn-ea"/>
          <a:cs typeface="+mn-cs"/>
        </a:defRPr>
      </a:lvl4pPr>
      <a:lvl5pPr marL="2057400" indent="-228600" algn="l" rtl="0" eaLnBrk="1" fontAlgn="base" hangingPunct="1">
        <a:spcBef>
          <a:spcPct val="20000"/>
        </a:spcBef>
        <a:spcAft>
          <a:spcPct val="0"/>
        </a:spcAft>
        <a:buFont typeface="Arial" charset="0"/>
        <a:buChar char="»"/>
        <a:defRPr kern="120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r>
              <a:rPr lang="en-US" sz="1800" b="1" kern="100">
                <a:effectLst/>
                <a:latin typeface="Georgia" panose="02040502050405020303" pitchFamily="18" charset="0"/>
                <a:ea typeface="Calibri" panose="020F0502020204030204" pitchFamily="34" charset="0"/>
                <a:cs typeface="Arial" panose="020B0604020202020204" pitchFamily="34" charset="0"/>
              </a:rPr>
              <a:t>Determination of lead-210 by the liquid scintillation counting method. Development of radiochemical methods for solid and liquid samples preparation in connection with gross alpha-beta and gamma spectrometry, and XRF methods</a:t>
            </a:r>
            <a:endParaRPr lang="en-US" altLang="en-US" b="1">
              <a:latin typeface="Georgia" panose="02040502050405020303" pitchFamily="18" charset="0"/>
            </a:endParaRPr>
          </a:p>
        </p:txBody>
      </p:sp>
      <p:sp>
        <p:nvSpPr>
          <p:cNvPr id="3075" name="Subtitle 2"/>
          <p:cNvSpPr>
            <a:spLocks noGrp="1"/>
          </p:cNvSpPr>
          <p:nvPr>
            <p:ph type="subTitle" idx="1"/>
          </p:nvPr>
        </p:nvSpPr>
        <p:spPr>
          <a:xfrm>
            <a:off x="1371600" y="3429000"/>
            <a:ext cx="6400800" cy="2133600"/>
          </a:xfrm>
        </p:spPr>
        <p:txBody>
          <a:bodyPr/>
          <a:lstStyle/>
          <a:p>
            <a:r>
              <a:rPr lang="en-US" sz="1800" kern="100">
                <a:effectLst/>
                <a:ea typeface="Calibri" panose="020F0502020204030204" pitchFamily="34" charset="0"/>
                <a:cs typeface="Arial" panose="020B0604020202020204" pitchFamily="34" charset="0"/>
              </a:rPr>
              <a:t>Corina Anca Simion</a:t>
            </a:r>
            <a:r>
              <a:rPr lang="en-US" sz="1800" kern="100" baseline="30000">
                <a:effectLst/>
                <a:ea typeface="Calibri" panose="020F0502020204030204" pitchFamily="34" charset="0"/>
                <a:cs typeface="Arial" panose="020B0604020202020204" pitchFamily="34" charset="0"/>
              </a:rPr>
              <a:t>1</a:t>
            </a:r>
            <a:r>
              <a:rPr lang="en-US" sz="1800" kern="100">
                <a:effectLst/>
                <a:ea typeface="Calibri" panose="020F0502020204030204" pitchFamily="34" charset="0"/>
                <a:cs typeface="Arial" panose="020B0604020202020204" pitchFamily="34" charset="0"/>
              </a:rPr>
              <a:t>, Ileana Rǎdulescu</a:t>
            </a:r>
            <a:r>
              <a:rPr lang="en-US" sz="1800" kern="100" baseline="30000">
                <a:effectLst/>
                <a:ea typeface="Calibri" panose="020F0502020204030204" pitchFamily="34" charset="0"/>
                <a:cs typeface="Arial" panose="020B0604020202020204" pitchFamily="34" charset="0"/>
              </a:rPr>
              <a:t>1</a:t>
            </a:r>
            <a:r>
              <a:rPr lang="en-US" sz="1800" kern="100">
                <a:effectLst/>
                <a:ea typeface="Calibri" panose="020F0502020204030204" pitchFamily="34" charset="0"/>
                <a:cs typeface="Arial" panose="020B0604020202020204" pitchFamily="34" charset="0"/>
              </a:rPr>
              <a:t>, Romeo Marian Cǎlin</a:t>
            </a:r>
            <a:r>
              <a:rPr lang="en-US" sz="1800" kern="100" baseline="30000">
                <a:effectLst/>
                <a:ea typeface="Calibri" panose="020F0502020204030204" pitchFamily="34" charset="0"/>
                <a:cs typeface="Arial" panose="020B0604020202020204" pitchFamily="34" charset="0"/>
              </a:rPr>
              <a:t>1</a:t>
            </a:r>
            <a:r>
              <a:rPr lang="en-US" sz="1800" kern="100">
                <a:effectLst/>
                <a:ea typeface="Calibri" panose="020F0502020204030204" pitchFamily="34" charset="0"/>
                <a:cs typeface="Arial" panose="020B0604020202020204" pitchFamily="34" charset="0"/>
              </a:rPr>
              <a:t>, Iulia Ananina</a:t>
            </a:r>
            <a:r>
              <a:rPr lang="en-US" sz="1800" kern="100" baseline="30000">
                <a:effectLst/>
                <a:ea typeface="Calibri" panose="020F0502020204030204" pitchFamily="34" charset="0"/>
                <a:cs typeface="Arial" panose="020B0604020202020204" pitchFamily="34" charset="0"/>
              </a:rPr>
              <a:t>2</a:t>
            </a:r>
            <a:r>
              <a:rPr lang="en-US" sz="1800" kern="100">
                <a:effectLst/>
                <a:ea typeface="Calibri" panose="020F0502020204030204" pitchFamily="34" charset="0"/>
                <a:cs typeface="Arial" panose="020B0604020202020204" pitchFamily="34" charset="0"/>
              </a:rPr>
              <a:t> and Dragoş Alexandru Mirea</a:t>
            </a:r>
            <a:r>
              <a:rPr lang="en-US" sz="1800" kern="100" baseline="30000">
                <a:effectLst/>
                <a:ea typeface="Calibri" panose="020F0502020204030204" pitchFamily="34" charset="0"/>
                <a:cs typeface="Arial" panose="020B0604020202020204" pitchFamily="34" charset="0"/>
              </a:rPr>
              <a:t>1</a:t>
            </a:r>
          </a:p>
          <a:p>
            <a:endParaRPr lang="en-US" sz="1800" kern="100">
              <a:effectLst/>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1800" kern="100" baseline="30000">
                <a:effectLst/>
                <a:ea typeface="Calibri" panose="020F0502020204030204" pitchFamily="34" charset="0"/>
                <a:cs typeface="Arial" panose="020B0604020202020204" pitchFamily="34" charset="0"/>
              </a:rPr>
              <a:t>1</a:t>
            </a:r>
            <a:r>
              <a:rPr lang="en-US" sz="1800" kern="100">
                <a:effectLst/>
                <a:ea typeface="Calibri" panose="020F0502020204030204" pitchFamily="34" charset="0"/>
                <a:cs typeface="Arial" panose="020B0604020202020204" pitchFamily="34" charset="0"/>
              </a:rPr>
              <a:t>Horia Hulubei National Institute for Research &amp; Development in Physics and Nuclear Engineering, NIPNE Magurele Romania</a:t>
            </a:r>
          </a:p>
          <a:p>
            <a:pPr marL="0" marR="0">
              <a:lnSpc>
                <a:spcPct val="115000"/>
              </a:lnSpc>
              <a:spcBef>
                <a:spcPts val="0"/>
              </a:spcBef>
              <a:spcAft>
                <a:spcPts val="0"/>
              </a:spcAft>
            </a:pPr>
            <a:r>
              <a:rPr lang="en-US" sz="1800" kern="100" baseline="30000">
                <a:effectLst/>
                <a:ea typeface="Calibri" panose="020F0502020204030204" pitchFamily="34" charset="0"/>
                <a:cs typeface="Arial" panose="020B0604020202020204" pitchFamily="34" charset="0"/>
              </a:rPr>
              <a:t>2</a:t>
            </a:r>
            <a:r>
              <a:rPr lang="en-US" sz="1800" kern="100">
                <a:effectLst/>
                <a:ea typeface="Calibri" panose="020F0502020204030204" pitchFamily="34" charset="0"/>
                <a:cs typeface="Arial" panose="020B0604020202020204" pitchFamily="34" charset="0"/>
              </a:rPr>
              <a:t>University of Bucharest, Faculty of Physics Magurele Romania</a:t>
            </a:r>
          </a:p>
          <a:p>
            <a:endParaRPr lang="en-US"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17000">
        <p:fade/>
      </p:transition>
    </mc:Choice>
    <mc:Fallback>
      <p:transition spd="med" advClick="0" advTm="17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BD8C3-C862-D58D-75AD-D372B0C4B319}"/>
              </a:ext>
            </a:extLst>
          </p:cNvPr>
          <p:cNvSpPr>
            <a:spLocks noGrp="1"/>
          </p:cNvSpPr>
          <p:nvPr>
            <p:ph type="title"/>
          </p:nvPr>
        </p:nvSpPr>
        <p:spPr/>
        <p:txBody>
          <a:bodyPr/>
          <a:lstStyle/>
          <a:p>
            <a:r>
              <a:rPr lang="en-US" sz="2400" b="1"/>
              <a:t>LSC measurement conditions</a:t>
            </a:r>
          </a:p>
        </p:txBody>
      </p:sp>
      <p:sp>
        <p:nvSpPr>
          <p:cNvPr id="3" name="Content Placeholder 2">
            <a:extLst>
              <a:ext uri="{FF2B5EF4-FFF2-40B4-BE49-F238E27FC236}">
                <a16:creationId xmlns:a16="http://schemas.microsoft.com/office/drawing/2014/main" id="{4F304BAE-80BA-FE44-B1B3-CE5BB6AB3566}"/>
              </a:ext>
            </a:extLst>
          </p:cNvPr>
          <p:cNvSpPr>
            <a:spLocks noGrp="1"/>
          </p:cNvSpPr>
          <p:nvPr>
            <p:ph idx="1"/>
          </p:nvPr>
        </p:nvSpPr>
        <p:spPr/>
        <p:txBody>
          <a:bodyPr/>
          <a:lstStyle/>
          <a:p>
            <a:r>
              <a:rPr lang="en-US" sz="1800"/>
              <a:t>Tri-Carb 1600TR as analyzer, using quench curve, without internal standard (210Pb solution in equilibrium with descendants)</a:t>
            </a:r>
          </a:p>
          <a:p>
            <a:r>
              <a:rPr lang="en-US" sz="1800"/>
              <a:t>LD = 0.705 cpm; AMD = 0.084 Bq/mL</a:t>
            </a:r>
          </a:p>
          <a:p>
            <a:r>
              <a:rPr lang="en-US" sz="1800"/>
              <a:t>The normal measurement mode is used</a:t>
            </a:r>
          </a:p>
          <a:p>
            <a:r>
              <a:rPr lang="en-US" sz="1800"/>
              <a:t>Mode: CPM</a:t>
            </a:r>
          </a:p>
          <a:p>
            <a:r>
              <a:rPr lang="en-US" sz="1800"/>
              <a:t>Measurement time: each sample is measured five times for 100 minutes</a:t>
            </a:r>
          </a:p>
          <a:p>
            <a:r>
              <a:rPr lang="en-US" sz="1800"/>
              <a:t>tSIE measurement: 60 seconds</a:t>
            </a:r>
          </a:p>
          <a:p>
            <a:r>
              <a:rPr lang="en-US" sz="1800"/>
              <a:t>Measurement window:</a:t>
            </a:r>
          </a:p>
          <a:p>
            <a:r>
              <a:rPr lang="en-US" sz="1800"/>
              <a:t>A = 2 – 20 keV</a:t>
            </a:r>
          </a:p>
          <a:p>
            <a:r>
              <a:rPr lang="en-US" sz="1800"/>
              <a:t>B = 20 – 60 keV</a:t>
            </a:r>
          </a:p>
          <a:p>
            <a:r>
              <a:rPr lang="en-US" sz="1800"/>
              <a:t>C = 0 – 2000 keV</a:t>
            </a:r>
          </a:p>
        </p:txBody>
      </p:sp>
    </p:spTree>
    <p:extLst>
      <p:ext uri="{BB962C8B-B14F-4D97-AF65-F5344CB8AC3E}">
        <p14:creationId xmlns:p14="http://schemas.microsoft.com/office/powerpoint/2010/main" val="673057078"/>
      </p:ext>
    </p:extLst>
  </p:cSld>
  <p:clrMapOvr>
    <a:masterClrMapping/>
  </p:clrMapOvr>
  <mc:AlternateContent xmlns:mc="http://schemas.openxmlformats.org/markup-compatibility/2006">
    <mc:Choice xmlns:p14="http://schemas.microsoft.com/office/powerpoint/2010/main" Requires="p14">
      <p:transition spd="med" p14:dur="700" advClick="0" advTm="15000">
        <p:fade/>
      </p:transition>
    </mc:Choice>
    <mc:Fallback>
      <p:transition spd="med" advClick="0" advTm="1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3D790-C0CE-06D1-7D8F-C77FE622625B}"/>
              </a:ext>
            </a:extLst>
          </p:cNvPr>
          <p:cNvSpPr>
            <a:spLocks noGrp="1"/>
          </p:cNvSpPr>
          <p:nvPr>
            <p:ph type="title"/>
          </p:nvPr>
        </p:nvSpPr>
        <p:spPr>
          <a:xfrm>
            <a:off x="457200" y="0"/>
            <a:ext cx="8229600" cy="708282"/>
          </a:xfrm>
        </p:spPr>
        <p:txBody>
          <a:bodyPr/>
          <a:lstStyle/>
          <a:p>
            <a:r>
              <a:rPr lang="en-US" sz="2400" b="1"/>
              <a:t>LSC measurements improvement; Table 1</a:t>
            </a:r>
          </a:p>
        </p:txBody>
      </p:sp>
      <p:graphicFrame>
        <p:nvGraphicFramePr>
          <p:cNvPr id="5" name="Table 4">
            <a:extLst>
              <a:ext uri="{FF2B5EF4-FFF2-40B4-BE49-F238E27FC236}">
                <a16:creationId xmlns:a16="http://schemas.microsoft.com/office/drawing/2014/main" id="{E51686CB-9094-9F55-0E49-AFF73D724BAE}"/>
              </a:ext>
            </a:extLst>
          </p:cNvPr>
          <p:cNvGraphicFramePr>
            <a:graphicFrameLocks noGrp="1"/>
          </p:cNvGraphicFramePr>
          <p:nvPr>
            <p:extLst>
              <p:ext uri="{D42A27DB-BD31-4B8C-83A1-F6EECF244321}">
                <p14:modId xmlns:p14="http://schemas.microsoft.com/office/powerpoint/2010/main" val="2259003162"/>
              </p:ext>
            </p:extLst>
          </p:nvPr>
        </p:nvGraphicFramePr>
        <p:xfrm>
          <a:off x="685800" y="693292"/>
          <a:ext cx="7848601" cy="4619130"/>
        </p:xfrm>
        <a:graphic>
          <a:graphicData uri="http://schemas.openxmlformats.org/drawingml/2006/table">
            <a:tbl>
              <a:tblPr firstRow="1" firstCol="1" bandRow="1">
                <a:tableStyleId>{5C22544A-7EE6-4342-B048-85BDC9FD1C3A}</a:tableStyleId>
              </a:tblPr>
              <a:tblGrid>
                <a:gridCol w="3311523">
                  <a:extLst>
                    <a:ext uri="{9D8B030D-6E8A-4147-A177-3AD203B41FA5}">
                      <a16:colId xmlns:a16="http://schemas.microsoft.com/office/drawing/2014/main" val="1261094765"/>
                    </a:ext>
                  </a:extLst>
                </a:gridCol>
                <a:gridCol w="605223">
                  <a:extLst>
                    <a:ext uri="{9D8B030D-6E8A-4147-A177-3AD203B41FA5}">
                      <a16:colId xmlns:a16="http://schemas.microsoft.com/office/drawing/2014/main" val="2838145320"/>
                    </a:ext>
                  </a:extLst>
                </a:gridCol>
                <a:gridCol w="486837">
                  <a:extLst>
                    <a:ext uri="{9D8B030D-6E8A-4147-A177-3AD203B41FA5}">
                      <a16:colId xmlns:a16="http://schemas.microsoft.com/office/drawing/2014/main" val="1589787287"/>
                    </a:ext>
                  </a:extLst>
                </a:gridCol>
                <a:gridCol w="701817">
                  <a:extLst>
                    <a:ext uri="{9D8B030D-6E8A-4147-A177-3AD203B41FA5}">
                      <a16:colId xmlns:a16="http://schemas.microsoft.com/office/drawing/2014/main" val="4124126437"/>
                    </a:ext>
                  </a:extLst>
                </a:gridCol>
                <a:gridCol w="893113">
                  <a:extLst>
                    <a:ext uri="{9D8B030D-6E8A-4147-A177-3AD203B41FA5}">
                      <a16:colId xmlns:a16="http://schemas.microsoft.com/office/drawing/2014/main" val="1908006894"/>
                    </a:ext>
                  </a:extLst>
                </a:gridCol>
                <a:gridCol w="925044">
                  <a:extLst>
                    <a:ext uri="{9D8B030D-6E8A-4147-A177-3AD203B41FA5}">
                      <a16:colId xmlns:a16="http://schemas.microsoft.com/office/drawing/2014/main" val="3723728133"/>
                    </a:ext>
                  </a:extLst>
                </a:gridCol>
                <a:gridCol w="925044">
                  <a:extLst>
                    <a:ext uri="{9D8B030D-6E8A-4147-A177-3AD203B41FA5}">
                      <a16:colId xmlns:a16="http://schemas.microsoft.com/office/drawing/2014/main" val="1993653440"/>
                    </a:ext>
                  </a:extLst>
                </a:gridCol>
              </a:tblGrid>
              <a:tr h="926968">
                <a:tc>
                  <a:txBody>
                    <a:bodyPr/>
                    <a:lstStyle/>
                    <a:p>
                      <a:pPr marL="0" marR="0">
                        <a:lnSpc>
                          <a:spcPct val="115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Sample type</a:t>
                      </a:r>
                    </a:p>
                  </a:txBody>
                  <a:tcPr marL="68580" marR="68580" marT="0" marB="0"/>
                </a:tc>
                <a:tc>
                  <a:txBody>
                    <a:bodyPr/>
                    <a:lstStyle/>
                    <a:p>
                      <a:pPr marL="0" marR="0">
                        <a:lnSpc>
                          <a:spcPct val="115000"/>
                        </a:lnSpc>
                        <a:spcBef>
                          <a:spcPts val="0"/>
                        </a:spcBef>
                        <a:spcAft>
                          <a:spcPts val="0"/>
                        </a:spcAft>
                      </a:pPr>
                      <a:r>
                        <a:rPr lang="en-US" sz="1400">
                          <a:effectLst/>
                          <a:latin typeface="+mn-lt"/>
                        </a:rPr>
                        <a:t>A, cpm</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B, cpm</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Eff</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Activity,</a:t>
                      </a:r>
                    </a:p>
                    <a:p>
                      <a:pPr marL="0" marR="0">
                        <a:lnSpc>
                          <a:spcPct val="115000"/>
                        </a:lnSpc>
                        <a:spcBef>
                          <a:spcPts val="0"/>
                        </a:spcBef>
                        <a:spcAft>
                          <a:spcPts val="0"/>
                        </a:spcAft>
                      </a:pPr>
                      <a:r>
                        <a:rPr lang="en-US" sz="1400">
                          <a:effectLst/>
                          <a:latin typeface="+mn-lt"/>
                        </a:rPr>
                        <a:t> Bq / mL</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Estimated Activity,</a:t>
                      </a:r>
                    </a:p>
                    <a:p>
                      <a:pPr marL="0" marR="0">
                        <a:lnSpc>
                          <a:spcPct val="115000"/>
                        </a:lnSpc>
                        <a:spcBef>
                          <a:spcPts val="0"/>
                        </a:spcBef>
                        <a:spcAft>
                          <a:spcPts val="0"/>
                        </a:spcAft>
                      </a:pPr>
                      <a:r>
                        <a:rPr lang="en-US" sz="1400">
                          <a:effectLst/>
                          <a:latin typeface="+mn-lt"/>
                        </a:rPr>
                        <a:t> Bq/g Pb*</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Calculated Activity,</a:t>
                      </a:r>
                    </a:p>
                    <a:p>
                      <a:pPr marL="0" marR="0">
                        <a:lnSpc>
                          <a:spcPct val="115000"/>
                        </a:lnSpc>
                        <a:spcBef>
                          <a:spcPts val="0"/>
                        </a:spcBef>
                        <a:spcAft>
                          <a:spcPts val="0"/>
                        </a:spcAft>
                      </a:pPr>
                      <a:r>
                        <a:rPr lang="en-US" sz="1400">
                          <a:effectLst/>
                          <a:latin typeface="+mn-lt"/>
                        </a:rPr>
                        <a:t> Bq/g Pb</a:t>
                      </a:r>
                      <a:endParaRPr lang="en-US"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1155592"/>
                  </a:ext>
                </a:extLst>
              </a:tr>
              <a:tr h="456589">
                <a:tc>
                  <a:txBody>
                    <a:bodyPr/>
                    <a:lstStyle/>
                    <a:p>
                      <a:pPr marL="0" marR="0">
                        <a:lnSpc>
                          <a:spcPct val="115000"/>
                        </a:lnSpc>
                        <a:spcBef>
                          <a:spcPts val="0"/>
                        </a:spcBef>
                        <a:spcAft>
                          <a:spcPts val="0"/>
                        </a:spcAft>
                      </a:pPr>
                      <a:r>
                        <a:rPr lang="en-US" sz="1400">
                          <a:effectLst/>
                          <a:latin typeface="+mn-lt"/>
                        </a:rPr>
                        <a:t>Recovered lead material ca. 2017 (1)</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17.50</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6.60</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0.1373</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0.645</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10.75</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13.22</a:t>
                      </a:r>
                      <a:endParaRPr lang="en-US"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4195163"/>
                  </a:ext>
                </a:extLst>
              </a:tr>
              <a:tr h="456589">
                <a:tc>
                  <a:txBody>
                    <a:bodyPr/>
                    <a:lstStyle/>
                    <a:p>
                      <a:pPr marL="0" marR="0">
                        <a:lnSpc>
                          <a:spcPct val="115000"/>
                        </a:lnSpc>
                        <a:spcBef>
                          <a:spcPts val="0"/>
                        </a:spcBef>
                        <a:spcAft>
                          <a:spcPts val="0"/>
                        </a:spcAft>
                      </a:pPr>
                      <a:r>
                        <a:rPr lang="en-US" sz="1400">
                          <a:effectLst/>
                          <a:latin typeface="+mn-lt"/>
                        </a:rPr>
                        <a:t>Recovered lead material ca. 2017 (2)</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15.50</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6.30</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0.1395</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0.416</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10.41</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13.22</a:t>
                      </a:r>
                      <a:endParaRPr lang="en-US"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1491889"/>
                  </a:ext>
                </a:extLst>
              </a:tr>
              <a:tr h="456589">
                <a:tc>
                  <a:txBody>
                    <a:bodyPr/>
                    <a:lstStyle/>
                    <a:p>
                      <a:pPr marL="0" marR="0">
                        <a:lnSpc>
                          <a:spcPct val="115000"/>
                        </a:lnSpc>
                        <a:spcBef>
                          <a:spcPts val="0"/>
                        </a:spcBef>
                        <a:spcAft>
                          <a:spcPts val="0"/>
                        </a:spcAft>
                      </a:pPr>
                      <a:r>
                        <a:rPr lang="en-US" sz="1400">
                          <a:effectLst/>
                          <a:latin typeface="+mn-lt"/>
                        </a:rPr>
                        <a:t>Pb(NO</a:t>
                      </a:r>
                      <a:r>
                        <a:rPr lang="en-US" sz="1400" baseline="-25000">
                          <a:effectLst/>
                          <a:latin typeface="+mn-lt"/>
                        </a:rPr>
                        <a:t>3</a:t>
                      </a:r>
                      <a:r>
                        <a:rPr lang="en-US" sz="1400">
                          <a:effectLst/>
                          <a:latin typeface="+mn-lt"/>
                        </a:rPr>
                        <a:t>)</a:t>
                      </a:r>
                      <a:r>
                        <a:rPr lang="en-US" sz="1400" baseline="-25000">
                          <a:effectLst/>
                          <a:latin typeface="+mn-lt"/>
                        </a:rPr>
                        <a:t>2</a:t>
                      </a:r>
                      <a:r>
                        <a:rPr lang="en-US" sz="1400">
                          <a:effectLst/>
                          <a:latin typeface="+mn-lt"/>
                        </a:rPr>
                        <a:t> chemical reagent ca. 2017</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13.00</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5.60</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0.1398</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0.165</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8.26</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13.22</a:t>
                      </a:r>
                      <a:endParaRPr lang="en-US"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8278611"/>
                  </a:ext>
                </a:extLst>
              </a:tr>
              <a:tr h="456589">
                <a:tc>
                  <a:txBody>
                    <a:bodyPr/>
                    <a:lstStyle/>
                    <a:p>
                      <a:pPr marL="0" marR="0">
                        <a:lnSpc>
                          <a:spcPct val="115000"/>
                        </a:lnSpc>
                        <a:spcBef>
                          <a:spcPts val="0"/>
                        </a:spcBef>
                        <a:spcAft>
                          <a:spcPts val="0"/>
                        </a:spcAft>
                      </a:pPr>
                      <a:r>
                        <a:rPr lang="en-US" sz="1400">
                          <a:effectLst/>
                          <a:latin typeface="+mn-lt"/>
                        </a:rPr>
                        <a:t>Pb(NO</a:t>
                      </a:r>
                      <a:r>
                        <a:rPr lang="en-US" sz="1400" baseline="-25000">
                          <a:effectLst/>
                          <a:latin typeface="+mn-lt"/>
                        </a:rPr>
                        <a:t>3</a:t>
                      </a:r>
                      <a:r>
                        <a:rPr lang="en-US" sz="1400">
                          <a:effectLst/>
                          <a:latin typeface="+mn-lt"/>
                        </a:rPr>
                        <a:t>)</a:t>
                      </a:r>
                      <a:r>
                        <a:rPr lang="en-US" sz="1400" baseline="-25000">
                          <a:effectLst/>
                          <a:latin typeface="+mn-lt"/>
                        </a:rPr>
                        <a:t>2</a:t>
                      </a:r>
                      <a:r>
                        <a:rPr lang="en-US" sz="1400">
                          <a:effectLst/>
                          <a:latin typeface="+mn-lt"/>
                        </a:rPr>
                        <a:t> chemical reagent ca. 1977</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12.30</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5.50</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0.1442</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0.086</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4.29</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3.75</a:t>
                      </a:r>
                      <a:endParaRPr lang="en-US"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9173358"/>
                  </a:ext>
                </a:extLst>
              </a:tr>
              <a:tr h="456589">
                <a:tc>
                  <a:txBody>
                    <a:bodyPr/>
                    <a:lstStyle/>
                    <a:p>
                      <a:pPr marL="0" marR="0">
                        <a:lnSpc>
                          <a:spcPct val="115000"/>
                        </a:lnSpc>
                        <a:spcBef>
                          <a:spcPts val="0"/>
                        </a:spcBef>
                        <a:spcAft>
                          <a:spcPts val="0"/>
                        </a:spcAft>
                      </a:pPr>
                      <a:r>
                        <a:rPr lang="en-US" sz="1400">
                          <a:effectLst/>
                          <a:latin typeface="+mn-lt"/>
                        </a:rPr>
                        <a:t>Lead pipe fragment  ca. 1937</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11.80</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5.80</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0.1384</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0.008</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0.43</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1.06</a:t>
                      </a:r>
                      <a:endParaRPr lang="en-US"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3864242"/>
                  </a:ext>
                </a:extLst>
              </a:tr>
              <a:tr h="456589">
                <a:tc>
                  <a:txBody>
                    <a:bodyPr/>
                    <a:lstStyle/>
                    <a:p>
                      <a:pPr marL="0" marR="0">
                        <a:lnSpc>
                          <a:spcPct val="115000"/>
                        </a:lnSpc>
                        <a:spcBef>
                          <a:spcPts val="0"/>
                        </a:spcBef>
                        <a:spcAft>
                          <a:spcPts val="0"/>
                        </a:spcAft>
                      </a:pPr>
                      <a:r>
                        <a:rPr lang="en-US" sz="1400">
                          <a:effectLst/>
                          <a:latin typeface="+mn-lt"/>
                        </a:rPr>
                        <a:t>Old ossuary cover, without textile fragments</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11.60</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5.40</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0.1441</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0.011</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0.58</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a:t>
                      </a:r>
                      <a:endParaRPr lang="en-US"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0700702"/>
                  </a:ext>
                </a:extLst>
              </a:tr>
              <a:tr h="456589">
                <a:tc>
                  <a:txBody>
                    <a:bodyPr/>
                    <a:lstStyle/>
                    <a:p>
                      <a:pPr marL="0" marR="0">
                        <a:lnSpc>
                          <a:spcPct val="115000"/>
                        </a:lnSpc>
                        <a:spcBef>
                          <a:spcPts val="0"/>
                        </a:spcBef>
                        <a:spcAft>
                          <a:spcPts val="0"/>
                        </a:spcAft>
                      </a:pPr>
                      <a:r>
                        <a:rPr lang="en-US" sz="1400">
                          <a:effectLst/>
                          <a:latin typeface="+mn-lt"/>
                        </a:rPr>
                        <a:t>Roman lead fragment</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b="1">
                          <a:effectLst/>
                          <a:latin typeface="+mn-lt"/>
                        </a:rPr>
                        <a:t>11.50</a:t>
                      </a:r>
                      <a:endParaRPr lang="en-US" sz="1400" b="1">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b="1">
                          <a:effectLst/>
                          <a:latin typeface="+mn-lt"/>
                        </a:rPr>
                        <a:t>5.40</a:t>
                      </a:r>
                      <a:endParaRPr lang="en-US" sz="1400" b="1">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b="1">
                          <a:effectLst/>
                          <a:latin typeface="+mn-lt"/>
                        </a:rPr>
                        <a:t>0.1406</a:t>
                      </a:r>
                      <a:endParaRPr lang="en-US" sz="1400" b="1">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b="1">
                          <a:effectLst/>
                          <a:latin typeface="+mn-lt"/>
                        </a:rPr>
                        <a:t>-</a:t>
                      </a:r>
                      <a:endParaRPr lang="en-US" sz="1400" b="1">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b="1">
                          <a:effectLst/>
                          <a:latin typeface="+mn-lt"/>
                          <a:sym typeface="Symbol" panose="05050102010706020507" pitchFamily="18" charset="2"/>
                        </a:rPr>
                        <a:t></a:t>
                      </a:r>
                      <a:r>
                        <a:rPr lang="en-US" sz="1400" b="1">
                          <a:effectLst/>
                          <a:latin typeface="+mn-lt"/>
                        </a:rPr>
                        <a:t> 0</a:t>
                      </a:r>
                      <a:endParaRPr lang="en-US" sz="1400" b="1">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b="1">
                          <a:effectLst/>
                          <a:latin typeface="+mn-lt"/>
                        </a:rPr>
                        <a:t>0</a:t>
                      </a:r>
                      <a:endParaRPr lang="en-US" sz="1400" b="1">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2162116"/>
                  </a:ext>
                </a:extLst>
              </a:tr>
              <a:tr h="456589">
                <a:tc>
                  <a:txBody>
                    <a:bodyPr/>
                    <a:lstStyle/>
                    <a:p>
                      <a:pPr marL="0" marR="0">
                        <a:lnSpc>
                          <a:spcPct val="115000"/>
                        </a:lnSpc>
                        <a:spcBef>
                          <a:spcPts val="0"/>
                        </a:spcBef>
                        <a:spcAft>
                          <a:spcPts val="0"/>
                        </a:spcAft>
                      </a:pPr>
                      <a:r>
                        <a:rPr lang="en-US" sz="1400">
                          <a:effectLst/>
                          <a:latin typeface="+mn-lt"/>
                        </a:rPr>
                        <a:t>Background using high purity HNO</a:t>
                      </a:r>
                      <a:r>
                        <a:rPr lang="en-US" sz="1400" baseline="-25000">
                          <a:effectLst/>
                          <a:latin typeface="+mn-lt"/>
                        </a:rPr>
                        <a:t>3</a:t>
                      </a:r>
                      <a:r>
                        <a:rPr lang="en-US" sz="1400">
                          <a:effectLst/>
                          <a:latin typeface="+mn-lt"/>
                        </a:rPr>
                        <a:t> 6M in distilled underground water</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11.10</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5.90</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0.2500</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 </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mn-lt"/>
                        </a:rPr>
                        <a:t>-</a:t>
                      </a:r>
                      <a:endParaRPr lang="en-US"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53241346"/>
                  </a:ext>
                </a:extLst>
              </a:tr>
            </a:tbl>
          </a:graphicData>
        </a:graphic>
      </p:graphicFrame>
      <p:sp>
        <p:nvSpPr>
          <p:cNvPr id="9" name="TextBox 8">
            <a:extLst>
              <a:ext uri="{FF2B5EF4-FFF2-40B4-BE49-F238E27FC236}">
                <a16:creationId xmlns:a16="http://schemas.microsoft.com/office/drawing/2014/main" id="{4CABB29D-BC41-FD05-481C-DF5D87A70DF0}"/>
              </a:ext>
            </a:extLst>
          </p:cNvPr>
          <p:cNvSpPr txBox="1"/>
          <p:nvPr/>
        </p:nvSpPr>
        <p:spPr>
          <a:xfrm>
            <a:off x="685800" y="5235132"/>
            <a:ext cx="7848600" cy="923330"/>
          </a:xfrm>
          <a:prstGeom prst="rect">
            <a:avLst/>
          </a:prstGeom>
          <a:noFill/>
        </p:spPr>
        <p:txBody>
          <a:bodyPr wrap="square">
            <a:spAutoFit/>
          </a:bodyPr>
          <a:lstStyle/>
          <a:p>
            <a:pPr algn="just"/>
            <a:r>
              <a:rPr lang="en-US">
                <a:latin typeface="Georgia" panose="02040502050405020303" pitchFamily="18" charset="0"/>
              </a:rPr>
              <a:t>*It was extrapolated based on the percentages of lead in the initial sample determined by XRF method, to the equivalent value for 32 mg of lead nitrate; 0.020 g of lead.</a:t>
            </a:r>
          </a:p>
        </p:txBody>
      </p:sp>
    </p:spTree>
    <p:extLst>
      <p:ext uri="{BB962C8B-B14F-4D97-AF65-F5344CB8AC3E}">
        <p14:creationId xmlns:p14="http://schemas.microsoft.com/office/powerpoint/2010/main" val="2866377072"/>
      </p:ext>
    </p:extLst>
  </p:cSld>
  <p:clrMapOvr>
    <a:masterClrMapping/>
  </p:clrMapOvr>
  <mc:AlternateContent xmlns:mc="http://schemas.openxmlformats.org/markup-compatibility/2006">
    <mc:Choice xmlns:p14="http://schemas.microsoft.com/office/powerpoint/2010/main" Requires="p14">
      <p:transition spd="med" p14:dur="700" advClick="0" advTm="30000">
        <p:fade/>
      </p:transition>
    </mc:Choice>
    <mc:Fallback>
      <p:transition spd="med" advClick="0" advTm="30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01046-B208-7693-A9F1-B967EEB8D4B1}"/>
              </a:ext>
            </a:extLst>
          </p:cNvPr>
          <p:cNvSpPr>
            <a:spLocks noGrp="1"/>
          </p:cNvSpPr>
          <p:nvPr>
            <p:ph type="title"/>
          </p:nvPr>
        </p:nvSpPr>
        <p:spPr/>
        <p:txBody>
          <a:bodyPr/>
          <a:lstStyle/>
          <a:p>
            <a:r>
              <a:rPr lang="en-US" sz="2400" b="1"/>
              <a:t>Case Study. Determination of radionuclidic content in soil-sediment profiles from Sultana - Malu Rosu, Calarasi county archaeological site</a:t>
            </a:r>
          </a:p>
        </p:txBody>
      </p:sp>
      <p:pic>
        <p:nvPicPr>
          <p:cNvPr id="4" name="Picture 3">
            <a:extLst>
              <a:ext uri="{FF2B5EF4-FFF2-40B4-BE49-F238E27FC236}">
                <a16:creationId xmlns:a16="http://schemas.microsoft.com/office/drawing/2014/main" id="{175665E4-8EB9-87D6-EDFA-1FD89A6C46D6}"/>
              </a:ext>
            </a:extLst>
          </p:cNvPr>
          <p:cNvPicPr/>
          <p:nvPr/>
        </p:nvPicPr>
        <p:blipFill>
          <a:blip r:embed="rId2">
            <a:extLst>
              <a:ext uri="{28A0092B-C50C-407E-A947-70E740481C1C}">
                <a14:useLocalDpi xmlns:a14="http://schemas.microsoft.com/office/drawing/2010/main" val="0"/>
              </a:ext>
            </a:extLst>
          </a:blip>
          <a:stretch>
            <a:fillRect/>
          </a:stretch>
        </p:blipFill>
        <p:spPr>
          <a:xfrm>
            <a:off x="2209800" y="1813719"/>
            <a:ext cx="4724400" cy="3230562"/>
          </a:xfrm>
          <a:prstGeom prst="rect">
            <a:avLst/>
          </a:prstGeom>
        </p:spPr>
      </p:pic>
      <p:sp>
        <p:nvSpPr>
          <p:cNvPr id="6" name="TextBox 5">
            <a:extLst>
              <a:ext uri="{FF2B5EF4-FFF2-40B4-BE49-F238E27FC236}">
                <a16:creationId xmlns:a16="http://schemas.microsoft.com/office/drawing/2014/main" id="{DDF8DAFA-416A-4BAF-8A85-B2908C46553C}"/>
              </a:ext>
            </a:extLst>
          </p:cNvPr>
          <p:cNvSpPr txBox="1"/>
          <p:nvPr/>
        </p:nvSpPr>
        <p:spPr>
          <a:xfrm>
            <a:off x="990600" y="5066857"/>
            <a:ext cx="7162800" cy="923330"/>
          </a:xfrm>
          <a:prstGeom prst="rect">
            <a:avLst/>
          </a:prstGeom>
          <a:noFill/>
        </p:spPr>
        <p:txBody>
          <a:bodyPr wrap="square">
            <a:spAutoFit/>
          </a:bodyPr>
          <a:lstStyle/>
          <a:p>
            <a:r>
              <a:rPr lang="en-US">
                <a:latin typeface="Georgia" panose="02040502050405020303" pitchFamily="18" charset="0"/>
              </a:rPr>
              <a:t>Figure 2. Sultana archaeological site - Malu Rosu, Calarasi, Romania sampling area; the high bank is nowadays an agricultural land with a smooth slope</a:t>
            </a:r>
          </a:p>
        </p:txBody>
      </p:sp>
    </p:spTree>
    <p:extLst>
      <p:ext uri="{BB962C8B-B14F-4D97-AF65-F5344CB8AC3E}">
        <p14:creationId xmlns:p14="http://schemas.microsoft.com/office/powerpoint/2010/main" val="926181090"/>
      </p:ext>
    </p:extLst>
  </p:cSld>
  <p:clrMapOvr>
    <a:masterClrMapping/>
  </p:clrMapOvr>
  <mc:AlternateContent xmlns:mc="http://schemas.openxmlformats.org/markup-compatibility/2006">
    <mc:Choice xmlns:p14="http://schemas.microsoft.com/office/powerpoint/2010/main" Requires="p14">
      <p:transition spd="med" p14:dur="700" advClick="0" advTm="15000">
        <p:fade/>
      </p:transition>
    </mc:Choice>
    <mc:Fallback>
      <p:transition spd="med" advClick="0" advTm="15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FA0F0-112C-FBFC-1438-39A19B57A2D9}"/>
              </a:ext>
            </a:extLst>
          </p:cNvPr>
          <p:cNvSpPr>
            <a:spLocks noGrp="1"/>
          </p:cNvSpPr>
          <p:nvPr>
            <p:ph type="title"/>
          </p:nvPr>
        </p:nvSpPr>
        <p:spPr>
          <a:xfrm>
            <a:off x="457200" y="156061"/>
            <a:ext cx="8229600" cy="868362"/>
          </a:xfrm>
        </p:spPr>
        <p:txBody>
          <a:bodyPr/>
          <a:lstStyle/>
          <a:p>
            <a:r>
              <a:rPr lang="en-US" sz="1800" b="1"/>
              <a:t>The gross alpha and gross beta activity concentrations of the archaeological soil samples collected from Sultana – Malu Rosu, Calarasi [Bq/kg]; Table 2</a:t>
            </a:r>
          </a:p>
        </p:txBody>
      </p:sp>
      <p:graphicFrame>
        <p:nvGraphicFramePr>
          <p:cNvPr id="6" name="Table 5">
            <a:extLst>
              <a:ext uri="{FF2B5EF4-FFF2-40B4-BE49-F238E27FC236}">
                <a16:creationId xmlns:a16="http://schemas.microsoft.com/office/drawing/2014/main" id="{652A6289-16BB-7C39-487F-92E3D74A5477}"/>
              </a:ext>
            </a:extLst>
          </p:cNvPr>
          <p:cNvGraphicFramePr>
            <a:graphicFrameLocks noGrp="1"/>
          </p:cNvGraphicFramePr>
          <p:nvPr>
            <p:extLst>
              <p:ext uri="{D42A27DB-BD31-4B8C-83A1-F6EECF244321}">
                <p14:modId xmlns:p14="http://schemas.microsoft.com/office/powerpoint/2010/main" val="2521408151"/>
              </p:ext>
            </p:extLst>
          </p:nvPr>
        </p:nvGraphicFramePr>
        <p:xfrm>
          <a:off x="452203" y="1024423"/>
          <a:ext cx="6067425" cy="5124758"/>
        </p:xfrm>
        <a:graphic>
          <a:graphicData uri="http://schemas.openxmlformats.org/drawingml/2006/table">
            <a:tbl>
              <a:tblPr firstRow="1" firstCol="1" bandRow="1">
                <a:tableStyleId>{5C22544A-7EE6-4342-B048-85BDC9FD1C3A}</a:tableStyleId>
              </a:tblPr>
              <a:tblGrid>
                <a:gridCol w="1136784">
                  <a:extLst>
                    <a:ext uri="{9D8B030D-6E8A-4147-A177-3AD203B41FA5}">
                      <a16:colId xmlns:a16="http://schemas.microsoft.com/office/drawing/2014/main" val="2898742439"/>
                    </a:ext>
                  </a:extLst>
                </a:gridCol>
                <a:gridCol w="1037934">
                  <a:extLst>
                    <a:ext uri="{9D8B030D-6E8A-4147-A177-3AD203B41FA5}">
                      <a16:colId xmlns:a16="http://schemas.microsoft.com/office/drawing/2014/main" val="2405982625"/>
                    </a:ext>
                  </a:extLst>
                </a:gridCol>
                <a:gridCol w="1037934">
                  <a:extLst>
                    <a:ext uri="{9D8B030D-6E8A-4147-A177-3AD203B41FA5}">
                      <a16:colId xmlns:a16="http://schemas.microsoft.com/office/drawing/2014/main" val="2910192091"/>
                    </a:ext>
                  </a:extLst>
                </a:gridCol>
                <a:gridCol w="1427844">
                  <a:extLst>
                    <a:ext uri="{9D8B030D-6E8A-4147-A177-3AD203B41FA5}">
                      <a16:colId xmlns:a16="http://schemas.microsoft.com/office/drawing/2014/main" val="1603260492"/>
                    </a:ext>
                  </a:extLst>
                </a:gridCol>
                <a:gridCol w="1426929">
                  <a:extLst>
                    <a:ext uri="{9D8B030D-6E8A-4147-A177-3AD203B41FA5}">
                      <a16:colId xmlns:a16="http://schemas.microsoft.com/office/drawing/2014/main" val="2687139453"/>
                    </a:ext>
                  </a:extLst>
                </a:gridCol>
              </a:tblGrid>
              <a:tr h="875403">
                <a:tc>
                  <a:txBody>
                    <a:bodyPr/>
                    <a:lstStyle/>
                    <a:p>
                      <a:pPr marL="0" marR="0" algn="ctr">
                        <a:spcBef>
                          <a:spcPts val="0"/>
                        </a:spcBef>
                        <a:spcAft>
                          <a:spcPts val="0"/>
                        </a:spcAft>
                      </a:pPr>
                      <a:r>
                        <a:rPr lang="en-GB" sz="1400">
                          <a:effectLst/>
                        </a:rPr>
                        <a:t>Sample code soil</a:t>
                      </a:r>
                      <a:endParaRPr lang="en-US" sz="1400">
                        <a:effectLst/>
                      </a:endParaRPr>
                    </a:p>
                    <a:p>
                      <a:pPr marL="0" marR="0" algn="ctr">
                        <a:spcBef>
                          <a:spcPts val="0"/>
                        </a:spcBef>
                        <a:spcAft>
                          <a:spcPts val="0"/>
                        </a:spcAft>
                      </a:pPr>
                      <a:r>
                        <a:rPr lang="en-GB" sz="1400">
                          <a:effectLst/>
                        </a:rPr>
                        <a:t>SMR SON 2 BOX A</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Total mass </a:t>
                      </a:r>
                      <a:endParaRPr lang="en-US" sz="1400">
                        <a:effectLst/>
                      </a:endParaRPr>
                    </a:p>
                    <a:p>
                      <a:pPr marL="0" marR="0" algn="ctr">
                        <a:spcBef>
                          <a:spcPts val="0"/>
                        </a:spcBef>
                        <a:spcAft>
                          <a:spcPts val="0"/>
                        </a:spcAft>
                      </a:pPr>
                      <a:r>
                        <a:rPr lang="en-GB" sz="1400">
                          <a:effectLst/>
                        </a:rPr>
                        <a:t>[g]</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 </a:t>
                      </a:r>
                      <a:endParaRPr lang="en-US" sz="1400">
                        <a:effectLst/>
                      </a:endParaRPr>
                    </a:p>
                    <a:p>
                      <a:pPr marL="0" marR="0" algn="ctr">
                        <a:spcBef>
                          <a:spcPts val="0"/>
                        </a:spcBef>
                        <a:spcAft>
                          <a:spcPts val="0"/>
                        </a:spcAft>
                      </a:pPr>
                      <a:r>
                        <a:rPr lang="en-GB" sz="1400">
                          <a:effectLst/>
                        </a:rPr>
                        <a:t>Depth </a:t>
                      </a:r>
                      <a:endParaRPr lang="en-US" sz="1400">
                        <a:effectLst/>
                      </a:endParaRPr>
                    </a:p>
                    <a:p>
                      <a:pPr marL="0" marR="0" algn="ctr">
                        <a:spcBef>
                          <a:spcPts val="0"/>
                        </a:spcBef>
                        <a:spcAft>
                          <a:spcPts val="0"/>
                        </a:spcAft>
                      </a:pPr>
                      <a:r>
                        <a:rPr lang="en-GB" sz="1400">
                          <a:effectLst/>
                        </a:rPr>
                        <a:t>[cm]</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400">
                          <a:effectLst/>
                        </a:rPr>
                        <a:t>Gross α</a:t>
                      </a:r>
                      <a:endParaRPr lang="en-US" sz="1400">
                        <a:effectLst/>
                      </a:endParaRPr>
                    </a:p>
                    <a:p>
                      <a:pPr marL="0" marR="0" algn="ctr">
                        <a:spcBef>
                          <a:spcPts val="0"/>
                        </a:spcBef>
                        <a:spcAft>
                          <a:spcPts val="0"/>
                        </a:spcAft>
                      </a:pPr>
                      <a:r>
                        <a:rPr lang="ro-RO" sz="1400">
                          <a:effectLst/>
                        </a:rPr>
                        <a:t>[</a:t>
                      </a:r>
                      <a:r>
                        <a:rPr lang="en-GB" sz="1400">
                          <a:effectLst/>
                        </a:rPr>
                        <a:t>Bq/kg]</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Gross β</a:t>
                      </a:r>
                      <a:endParaRPr lang="en-US" sz="1400">
                        <a:effectLst/>
                      </a:endParaRPr>
                    </a:p>
                    <a:p>
                      <a:pPr marL="0" marR="0" algn="ctr">
                        <a:spcBef>
                          <a:spcPts val="0"/>
                        </a:spcBef>
                        <a:spcAft>
                          <a:spcPts val="0"/>
                        </a:spcAft>
                      </a:pPr>
                      <a:r>
                        <a:rPr lang="ro-RO" sz="1400">
                          <a:effectLst/>
                        </a:rPr>
                        <a:t>[</a:t>
                      </a:r>
                      <a:r>
                        <a:rPr lang="en-GB" sz="1400">
                          <a:effectLst/>
                        </a:rPr>
                        <a:t>Bq/kg]</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629339392"/>
                  </a:ext>
                </a:extLst>
              </a:tr>
              <a:tr h="218851">
                <a:tc>
                  <a:txBody>
                    <a:bodyPr/>
                    <a:lstStyle/>
                    <a:p>
                      <a:pPr marL="0" marR="0" algn="ctr">
                        <a:spcBef>
                          <a:spcPts val="0"/>
                        </a:spcBef>
                        <a:spcAft>
                          <a:spcPts val="0"/>
                        </a:spcAft>
                      </a:pPr>
                      <a:r>
                        <a:rPr lang="en-GB" sz="1400">
                          <a:effectLst/>
                        </a:rPr>
                        <a:t>SP1</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14.63</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400">
                          <a:effectLst/>
                          <a:highlight>
                            <a:srgbClr val="FFFF00"/>
                          </a:highlight>
                        </a:rPr>
                        <a:t>-160/-150</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400">
                          <a:effectLst/>
                          <a:highlight>
                            <a:srgbClr val="FFFF00"/>
                          </a:highlight>
                        </a:rPr>
                        <a:t>6.20±0.52</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highlight>
                            <a:srgbClr val="FFFF00"/>
                          </a:highlight>
                        </a:rPr>
                        <a:t>79.30±1.72</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618612836"/>
                  </a:ext>
                </a:extLst>
              </a:tr>
              <a:tr h="218851">
                <a:tc>
                  <a:txBody>
                    <a:bodyPr/>
                    <a:lstStyle/>
                    <a:p>
                      <a:pPr marL="0" marR="0" algn="ctr">
                        <a:spcBef>
                          <a:spcPts val="0"/>
                        </a:spcBef>
                        <a:spcAft>
                          <a:spcPts val="0"/>
                        </a:spcAft>
                      </a:pPr>
                      <a:r>
                        <a:rPr lang="en-GB" sz="1400">
                          <a:effectLst/>
                        </a:rPr>
                        <a:t>SP2</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15.67</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-150/-140</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5.06±0.39</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72.40±3.07</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825063883"/>
                  </a:ext>
                </a:extLst>
              </a:tr>
              <a:tr h="218851">
                <a:tc>
                  <a:txBody>
                    <a:bodyPr/>
                    <a:lstStyle/>
                    <a:p>
                      <a:pPr marL="0" marR="0" algn="ctr">
                        <a:spcBef>
                          <a:spcPts val="0"/>
                        </a:spcBef>
                        <a:spcAft>
                          <a:spcPts val="0"/>
                        </a:spcAft>
                      </a:pPr>
                      <a:r>
                        <a:rPr lang="en-GB" sz="1400">
                          <a:effectLst/>
                        </a:rPr>
                        <a:t>SP3</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14.48</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400">
                          <a:effectLst/>
                        </a:rPr>
                        <a:t>-140/-130</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400">
                          <a:effectLst/>
                        </a:rPr>
                        <a:t>4.82±0.39</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78.71±2.53</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251842747"/>
                  </a:ext>
                </a:extLst>
              </a:tr>
              <a:tr h="218851">
                <a:tc>
                  <a:txBody>
                    <a:bodyPr/>
                    <a:lstStyle/>
                    <a:p>
                      <a:pPr marL="0" marR="0" algn="ctr">
                        <a:spcBef>
                          <a:spcPts val="0"/>
                        </a:spcBef>
                        <a:spcAft>
                          <a:spcPts val="0"/>
                        </a:spcAft>
                      </a:pPr>
                      <a:r>
                        <a:rPr lang="en-GB" sz="1400">
                          <a:effectLst/>
                        </a:rPr>
                        <a:t>SP4</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13.72</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400">
                          <a:effectLst/>
                          <a:highlight>
                            <a:srgbClr val="FFFF00"/>
                          </a:highlight>
                        </a:rPr>
                        <a:t>-130/-120</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400">
                          <a:effectLst/>
                          <a:highlight>
                            <a:srgbClr val="FFFF00"/>
                          </a:highlight>
                        </a:rPr>
                        <a:t>10.00±0.97</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highlight>
                            <a:srgbClr val="FFFF00"/>
                          </a:highlight>
                        </a:rPr>
                        <a:t>93.73±1.81</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394051430"/>
                  </a:ext>
                </a:extLst>
              </a:tr>
              <a:tr h="218851">
                <a:tc>
                  <a:txBody>
                    <a:bodyPr/>
                    <a:lstStyle/>
                    <a:p>
                      <a:pPr marL="0" marR="0" algn="ctr">
                        <a:spcBef>
                          <a:spcPts val="0"/>
                        </a:spcBef>
                        <a:spcAft>
                          <a:spcPts val="0"/>
                        </a:spcAft>
                      </a:pPr>
                      <a:r>
                        <a:rPr lang="en-GB" sz="1400">
                          <a:effectLst/>
                        </a:rPr>
                        <a:t>SP5</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13.55</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400">
                          <a:effectLst/>
                        </a:rPr>
                        <a:t>-120/-110</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400">
                          <a:effectLst/>
                        </a:rPr>
                        <a:t>5.89±0.82</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82.52±2.95</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176360323"/>
                  </a:ext>
                </a:extLst>
              </a:tr>
              <a:tr h="218851">
                <a:tc>
                  <a:txBody>
                    <a:bodyPr/>
                    <a:lstStyle/>
                    <a:p>
                      <a:pPr marL="0" marR="0" algn="ctr">
                        <a:spcBef>
                          <a:spcPts val="0"/>
                        </a:spcBef>
                        <a:spcAft>
                          <a:spcPts val="0"/>
                        </a:spcAft>
                      </a:pPr>
                      <a:r>
                        <a:rPr lang="en-GB" sz="1400">
                          <a:effectLst/>
                        </a:rPr>
                        <a:t>SP6</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15.45</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400">
                          <a:effectLst/>
                        </a:rPr>
                        <a:t>-110/-100</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400">
                          <a:effectLst/>
                        </a:rPr>
                        <a:t>6.56±2.68</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73.79±2.28</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833037618"/>
                  </a:ext>
                </a:extLst>
              </a:tr>
              <a:tr h="218851">
                <a:tc>
                  <a:txBody>
                    <a:bodyPr/>
                    <a:lstStyle/>
                    <a:p>
                      <a:pPr marL="0" marR="0" algn="ctr">
                        <a:spcBef>
                          <a:spcPts val="0"/>
                        </a:spcBef>
                        <a:spcAft>
                          <a:spcPts val="0"/>
                        </a:spcAft>
                      </a:pPr>
                      <a:r>
                        <a:rPr lang="en-GB" sz="1400">
                          <a:effectLst/>
                        </a:rPr>
                        <a:t>SP7</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13.68</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400">
                          <a:effectLst/>
                        </a:rPr>
                        <a:t>-100/-90</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400">
                          <a:effectLst/>
                        </a:rPr>
                        <a:t>6.78±0.72</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80.31±3.16</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939815034"/>
                  </a:ext>
                </a:extLst>
              </a:tr>
              <a:tr h="218851">
                <a:tc>
                  <a:txBody>
                    <a:bodyPr/>
                    <a:lstStyle/>
                    <a:p>
                      <a:pPr marL="0" marR="0" algn="ctr">
                        <a:spcBef>
                          <a:spcPts val="0"/>
                        </a:spcBef>
                        <a:spcAft>
                          <a:spcPts val="0"/>
                        </a:spcAft>
                      </a:pPr>
                      <a:r>
                        <a:rPr lang="en-GB" sz="1400">
                          <a:effectLst/>
                        </a:rPr>
                        <a:t>SP8</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12.44</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400">
                          <a:effectLst/>
                          <a:highlight>
                            <a:srgbClr val="FFFF00"/>
                          </a:highlight>
                        </a:rPr>
                        <a:t>-90/-80</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400">
                          <a:effectLst/>
                          <a:highlight>
                            <a:srgbClr val="FFFF00"/>
                          </a:highlight>
                        </a:rPr>
                        <a:t>7.33±9.51</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highlight>
                            <a:srgbClr val="FFFF00"/>
                          </a:highlight>
                        </a:rPr>
                        <a:t>88.39±3.76</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189981743"/>
                  </a:ext>
                </a:extLst>
              </a:tr>
              <a:tr h="218851">
                <a:tc>
                  <a:txBody>
                    <a:bodyPr/>
                    <a:lstStyle/>
                    <a:p>
                      <a:pPr marL="0" marR="0" algn="ctr">
                        <a:spcBef>
                          <a:spcPts val="0"/>
                        </a:spcBef>
                        <a:spcAft>
                          <a:spcPts val="0"/>
                        </a:spcAft>
                      </a:pPr>
                      <a:r>
                        <a:rPr lang="en-GB" sz="1400">
                          <a:effectLst/>
                        </a:rPr>
                        <a:t>SP9</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15.64</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400">
                          <a:effectLst/>
                        </a:rPr>
                        <a:t>-80/-70</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400">
                          <a:effectLst/>
                        </a:rPr>
                        <a:t>4.54±0.44</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72.38±1.81</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645871832"/>
                  </a:ext>
                </a:extLst>
              </a:tr>
              <a:tr h="218851">
                <a:tc>
                  <a:txBody>
                    <a:bodyPr/>
                    <a:lstStyle/>
                    <a:p>
                      <a:pPr marL="0" marR="0" algn="ctr">
                        <a:spcBef>
                          <a:spcPts val="0"/>
                        </a:spcBef>
                        <a:spcAft>
                          <a:spcPts val="0"/>
                        </a:spcAft>
                      </a:pPr>
                      <a:r>
                        <a:rPr lang="en-GB" sz="1400">
                          <a:effectLst/>
                        </a:rPr>
                        <a:t>SP10</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13.27</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400">
                          <a:effectLst/>
                          <a:highlight>
                            <a:srgbClr val="FFFF00"/>
                          </a:highlight>
                        </a:rPr>
                        <a:t>-70/-60</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400">
                          <a:effectLst/>
                          <a:highlight>
                            <a:srgbClr val="FFFF00"/>
                          </a:highlight>
                        </a:rPr>
                        <a:t>7.39±0.39</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highlight>
                            <a:srgbClr val="FFFF00"/>
                          </a:highlight>
                        </a:rPr>
                        <a:t>81.92±2.21</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498596029"/>
                  </a:ext>
                </a:extLst>
              </a:tr>
              <a:tr h="218851">
                <a:tc>
                  <a:txBody>
                    <a:bodyPr/>
                    <a:lstStyle/>
                    <a:p>
                      <a:pPr marL="0" marR="0" algn="ctr">
                        <a:spcBef>
                          <a:spcPts val="0"/>
                        </a:spcBef>
                        <a:spcAft>
                          <a:spcPts val="0"/>
                        </a:spcAft>
                      </a:pPr>
                      <a:r>
                        <a:rPr lang="en-GB" sz="1400">
                          <a:effectLst/>
                        </a:rPr>
                        <a:t>SP11</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15.16</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400">
                          <a:effectLst/>
                        </a:rPr>
                        <a:t>-60/-50</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400">
                          <a:effectLst/>
                        </a:rPr>
                        <a:t>6.02±0.57</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75.39±2.16</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179594388"/>
                  </a:ext>
                </a:extLst>
              </a:tr>
              <a:tr h="218851">
                <a:tc>
                  <a:txBody>
                    <a:bodyPr/>
                    <a:lstStyle/>
                    <a:p>
                      <a:pPr marL="0" marR="0" algn="ctr">
                        <a:spcBef>
                          <a:spcPts val="0"/>
                        </a:spcBef>
                        <a:spcAft>
                          <a:spcPts val="0"/>
                        </a:spcAft>
                      </a:pPr>
                      <a:r>
                        <a:rPr lang="en-GB" sz="1400">
                          <a:effectLst/>
                        </a:rPr>
                        <a:t>SP12</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14.07</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400">
                          <a:effectLst/>
                        </a:rPr>
                        <a:t>-50/-40</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400">
                          <a:effectLst/>
                        </a:rPr>
                        <a:t>7.12±0.58</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78.25±3.03</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607703117"/>
                  </a:ext>
                </a:extLst>
              </a:tr>
              <a:tr h="218851">
                <a:tc>
                  <a:txBody>
                    <a:bodyPr/>
                    <a:lstStyle/>
                    <a:p>
                      <a:pPr marL="0" marR="0" algn="ctr">
                        <a:spcBef>
                          <a:spcPts val="0"/>
                        </a:spcBef>
                        <a:spcAft>
                          <a:spcPts val="0"/>
                        </a:spcAft>
                      </a:pPr>
                      <a:r>
                        <a:rPr lang="en-GB" sz="1400">
                          <a:effectLst/>
                        </a:rPr>
                        <a:t>SP13</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11.95</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400">
                          <a:effectLst/>
                          <a:highlight>
                            <a:srgbClr val="FFFF00"/>
                          </a:highlight>
                        </a:rPr>
                        <a:t>-40/-30</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400">
                          <a:effectLst/>
                          <a:highlight>
                            <a:srgbClr val="FFFF00"/>
                          </a:highlight>
                        </a:rPr>
                        <a:t>7.67±0.53</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highlight>
                            <a:srgbClr val="FFFF00"/>
                          </a:highlight>
                        </a:rPr>
                        <a:t>98.72±3.28</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048102691"/>
                  </a:ext>
                </a:extLst>
              </a:tr>
              <a:tr h="218851">
                <a:tc>
                  <a:txBody>
                    <a:bodyPr/>
                    <a:lstStyle/>
                    <a:p>
                      <a:pPr marL="0" marR="0" algn="ctr">
                        <a:spcBef>
                          <a:spcPts val="0"/>
                        </a:spcBef>
                        <a:spcAft>
                          <a:spcPts val="0"/>
                        </a:spcAft>
                      </a:pPr>
                      <a:r>
                        <a:rPr lang="en-GB" sz="1400">
                          <a:effectLst/>
                        </a:rPr>
                        <a:t>SP14</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15.15</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400">
                          <a:effectLst/>
                        </a:rPr>
                        <a:t>-30/-20</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400">
                          <a:effectLst/>
                        </a:rPr>
                        <a:t>6.78±0.51</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77.67±2.03</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729416786"/>
                  </a:ext>
                </a:extLst>
              </a:tr>
              <a:tr h="218851">
                <a:tc>
                  <a:txBody>
                    <a:bodyPr/>
                    <a:lstStyle/>
                    <a:p>
                      <a:pPr marL="0" marR="0" algn="ctr">
                        <a:spcBef>
                          <a:spcPts val="0"/>
                        </a:spcBef>
                        <a:spcAft>
                          <a:spcPts val="0"/>
                        </a:spcAft>
                      </a:pPr>
                      <a:r>
                        <a:rPr lang="en-GB" sz="1400">
                          <a:effectLst/>
                        </a:rPr>
                        <a:t>SP15</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14.42</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400">
                          <a:effectLst/>
                          <a:highlight>
                            <a:srgbClr val="FFFF00"/>
                          </a:highlight>
                        </a:rPr>
                        <a:t>-20/-10</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400">
                          <a:effectLst/>
                          <a:highlight>
                            <a:srgbClr val="FFFF00"/>
                          </a:highlight>
                        </a:rPr>
                        <a:t>7.95±0.65</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83.28±1.70</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946314233"/>
                  </a:ext>
                </a:extLst>
              </a:tr>
              <a:tr h="218851">
                <a:tc>
                  <a:txBody>
                    <a:bodyPr/>
                    <a:lstStyle/>
                    <a:p>
                      <a:pPr marL="0" marR="0" algn="ctr">
                        <a:spcBef>
                          <a:spcPts val="0"/>
                        </a:spcBef>
                        <a:spcAft>
                          <a:spcPts val="0"/>
                        </a:spcAft>
                      </a:pPr>
                      <a:r>
                        <a:rPr lang="en-GB" sz="1400">
                          <a:effectLst/>
                        </a:rPr>
                        <a:t>SP16</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12.05</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400">
                          <a:effectLst/>
                        </a:rPr>
                        <a:t>-10/0</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400">
                          <a:effectLst/>
                        </a:rPr>
                        <a:t>6.88±0.93</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highlight>
                            <a:srgbClr val="FFFF00"/>
                          </a:highlight>
                        </a:rPr>
                        <a:t>90.65±2.51</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73019595"/>
                  </a:ext>
                </a:extLst>
              </a:tr>
              <a:tr h="310038">
                <a:tc>
                  <a:txBody>
                    <a:bodyPr/>
                    <a:lstStyle/>
                    <a:p>
                      <a:pPr marL="0" marR="0" algn="ctr">
                        <a:spcBef>
                          <a:spcPts val="0"/>
                        </a:spcBef>
                        <a:spcAft>
                          <a:spcPts val="0"/>
                        </a:spcAft>
                      </a:pPr>
                      <a:r>
                        <a:rPr lang="en-GB" sz="1400">
                          <a:effectLst/>
                        </a:rPr>
                        <a:t>Mean ± 1σ</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14.08</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ro-RO" sz="1400">
                          <a:effectLst/>
                        </a:rPr>
                        <a:t> </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ro-RO" sz="1400">
                          <a:effectLst/>
                        </a:rPr>
                        <a:t>6.68±0.52</a:t>
                      </a:r>
                      <a:endParaRPr lang="en-US" sz="14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ro-RO" sz="1400">
                          <a:effectLst/>
                        </a:rPr>
                        <a:t>81.11±2.52</a:t>
                      </a:r>
                      <a:endParaRPr lang="en-US" sz="14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621875047"/>
                  </a:ext>
                </a:extLst>
              </a:tr>
              <a:tr h="437701">
                <a:tc>
                  <a:txBody>
                    <a:bodyPr/>
                    <a:lstStyle/>
                    <a:p>
                      <a:pPr marL="0" marR="0" algn="ctr">
                        <a:spcBef>
                          <a:spcPts val="0"/>
                        </a:spcBef>
                        <a:spcAft>
                          <a:spcPts val="0"/>
                        </a:spcAft>
                      </a:pPr>
                      <a:r>
                        <a:rPr lang="en-GB" sz="1400">
                          <a:effectLst/>
                        </a:rPr>
                        <a:t>Range [Bq/kg]</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11.95-15.45</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 </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4.54±0.44-10.00±0.97</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400">
                          <a:effectLst/>
                        </a:rPr>
                        <a:t>72.38±1.81-98.72±3.28</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892891186"/>
                  </a:ext>
                </a:extLst>
              </a:tr>
            </a:tbl>
          </a:graphicData>
        </a:graphic>
      </p:graphicFrame>
      <p:sp>
        <p:nvSpPr>
          <p:cNvPr id="8" name="TextBox 7">
            <a:extLst>
              <a:ext uri="{FF2B5EF4-FFF2-40B4-BE49-F238E27FC236}">
                <a16:creationId xmlns:a16="http://schemas.microsoft.com/office/drawing/2014/main" id="{101E5173-5DF6-EA93-D218-E3BA533AB55A}"/>
              </a:ext>
            </a:extLst>
          </p:cNvPr>
          <p:cNvSpPr txBox="1"/>
          <p:nvPr/>
        </p:nvSpPr>
        <p:spPr>
          <a:xfrm>
            <a:off x="6697428" y="2413337"/>
            <a:ext cx="1862372" cy="2308324"/>
          </a:xfrm>
          <a:prstGeom prst="rect">
            <a:avLst/>
          </a:prstGeom>
          <a:noFill/>
        </p:spPr>
        <p:txBody>
          <a:bodyPr wrap="square">
            <a:spAutoFit/>
          </a:bodyPr>
          <a:lstStyle/>
          <a:p>
            <a:r>
              <a:rPr lang="en-US">
                <a:latin typeface="Georgia" panose="02040502050405020303" pitchFamily="18" charset="0"/>
              </a:rPr>
              <a:t>The values ​​with significance in the interpretation of ancient residential horizons have yellow marks</a:t>
            </a:r>
          </a:p>
        </p:txBody>
      </p:sp>
    </p:spTree>
    <p:extLst>
      <p:ext uri="{BB962C8B-B14F-4D97-AF65-F5344CB8AC3E}">
        <p14:creationId xmlns:p14="http://schemas.microsoft.com/office/powerpoint/2010/main" val="465066396"/>
      </p:ext>
    </p:extLst>
  </p:cSld>
  <p:clrMapOvr>
    <a:masterClrMapping/>
  </p:clrMapOvr>
  <mc:AlternateContent xmlns:mc="http://schemas.openxmlformats.org/markup-compatibility/2006">
    <mc:Choice xmlns:p14="http://schemas.microsoft.com/office/powerpoint/2010/main" Requires="p14">
      <p:transition spd="med" p14:dur="700" advClick="0" advTm="30000">
        <p:fade/>
      </p:transition>
    </mc:Choice>
    <mc:Fallback>
      <p:transition spd="med" advClick="0" advTm="30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53723-D3EE-7990-1A67-913416982F50}"/>
              </a:ext>
            </a:extLst>
          </p:cNvPr>
          <p:cNvSpPr>
            <a:spLocks noGrp="1"/>
          </p:cNvSpPr>
          <p:nvPr>
            <p:ph type="title"/>
          </p:nvPr>
        </p:nvSpPr>
        <p:spPr>
          <a:xfrm>
            <a:off x="457200" y="3748"/>
            <a:ext cx="8229600" cy="1020762"/>
          </a:xfrm>
        </p:spPr>
        <p:txBody>
          <a:bodyPr/>
          <a:lstStyle/>
          <a:p>
            <a:r>
              <a:rPr lang="ro-RO" sz="1800" b="1">
                <a:effectLst/>
                <a:latin typeface="+mn-lt"/>
                <a:ea typeface="Arial Unicode MS"/>
              </a:rPr>
              <a:t>The activity concentrations </a:t>
            </a:r>
            <a:r>
              <a:rPr lang="ro-RO" sz="1800" b="1">
                <a:effectLst/>
                <a:latin typeface="+mn-lt"/>
                <a:ea typeface="Times New Roman" panose="02020603050405020304" pitchFamily="18" charset="0"/>
              </a:rPr>
              <a:t>of 40K, 137Cs, 232Th and 238U progenies of the archaeological soil samples</a:t>
            </a:r>
            <a:r>
              <a:rPr lang="en-US" sz="1800" b="1">
                <a:effectLst/>
                <a:latin typeface="+mn-lt"/>
                <a:ea typeface="Times New Roman" panose="02020603050405020304" pitchFamily="18" charset="0"/>
              </a:rPr>
              <a:t> </a:t>
            </a:r>
            <a:r>
              <a:rPr lang="ro-RO" sz="1800" b="1">
                <a:effectLst/>
                <a:latin typeface="+mn-lt"/>
                <a:ea typeface="Times New Roman" panose="02020603050405020304" pitchFamily="18" charset="0"/>
              </a:rPr>
              <a:t>from Sultana – Malu Rosu, Calarasi [Bq/kg]</a:t>
            </a:r>
            <a:r>
              <a:rPr lang="en-US" sz="1800" b="1">
                <a:effectLst/>
                <a:latin typeface="+mn-lt"/>
                <a:ea typeface="Times New Roman" panose="02020603050405020304" pitchFamily="18" charset="0"/>
              </a:rPr>
              <a:t>; Table 3.a.</a:t>
            </a:r>
            <a:endParaRPr lang="en-US" sz="1800" b="1"/>
          </a:p>
        </p:txBody>
      </p:sp>
      <p:graphicFrame>
        <p:nvGraphicFramePr>
          <p:cNvPr id="6" name="Table 5">
            <a:extLst>
              <a:ext uri="{FF2B5EF4-FFF2-40B4-BE49-F238E27FC236}">
                <a16:creationId xmlns:a16="http://schemas.microsoft.com/office/drawing/2014/main" id="{5BB45C78-4083-47AE-61BD-DDB8F4E744EF}"/>
              </a:ext>
            </a:extLst>
          </p:cNvPr>
          <p:cNvGraphicFramePr>
            <a:graphicFrameLocks noGrp="1"/>
          </p:cNvGraphicFramePr>
          <p:nvPr>
            <p:extLst>
              <p:ext uri="{D42A27DB-BD31-4B8C-83A1-F6EECF244321}">
                <p14:modId xmlns:p14="http://schemas.microsoft.com/office/powerpoint/2010/main" val="982757665"/>
              </p:ext>
            </p:extLst>
          </p:nvPr>
        </p:nvGraphicFramePr>
        <p:xfrm>
          <a:off x="762000" y="809232"/>
          <a:ext cx="5594301" cy="5307783"/>
        </p:xfrm>
        <a:graphic>
          <a:graphicData uri="http://schemas.openxmlformats.org/drawingml/2006/table">
            <a:tbl>
              <a:tblPr firstRow="1" firstCol="1" bandRow="1">
                <a:tableStyleId>{5C22544A-7EE6-4342-B048-85BDC9FD1C3A}</a:tableStyleId>
              </a:tblPr>
              <a:tblGrid>
                <a:gridCol w="900135">
                  <a:extLst>
                    <a:ext uri="{9D8B030D-6E8A-4147-A177-3AD203B41FA5}">
                      <a16:colId xmlns:a16="http://schemas.microsoft.com/office/drawing/2014/main" val="2295401060"/>
                    </a:ext>
                  </a:extLst>
                </a:gridCol>
                <a:gridCol w="937992">
                  <a:extLst>
                    <a:ext uri="{9D8B030D-6E8A-4147-A177-3AD203B41FA5}">
                      <a16:colId xmlns:a16="http://schemas.microsoft.com/office/drawing/2014/main" val="3822269556"/>
                    </a:ext>
                  </a:extLst>
                </a:gridCol>
                <a:gridCol w="937992">
                  <a:extLst>
                    <a:ext uri="{9D8B030D-6E8A-4147-A177-3AD203B41FA5}">
                      <a16:colId xmlns:a16="http://schemas.microsoft.com/office/drawing/2014/main" val="4168700337"/>
                    </a:ext>
                  </a:extLst>
                </a:gridCol>
                <a:gridCol w="937992">
                  <a:extLst>
                    <a:ext uri="{9D8B030D-6E8A-4147-A177-3AD203B41FA5}">
                      <a16:colId xmlns:a16="http://schemas.microsoft.com/office/drawing/2014/main" val="3585504867"/>
                    </a:ext>
                  </a:extLst>
                </a:gridCol>
                <a:gridCol w="940095">
                  <a:extLst>
                    <a:ext uri="{9D8B030D-6E8A-4147-A177-3AD203B41FA5}">
                      <a16:colId xmlns:a16="http://schemas.microsoft.com/office/drawing/2014/main" val="379620446"/>
                    </a:ext>
                  </a:extLst>
                </a:gridCol>
                <a:gridCol w="940095">
                  <a:extLst>
                    <a:ext uri="{9D8B030D-6E8A-4147-A177-3AD203B41FA5}">
                      <a16:colId xmlns:a16="http://schemas.microsoft.com/office/drawing/2014/main" val="1853215026"/>
                    </a:ext>
                  </a:extLst>
                </a:gridCol>
              </a:tblGrid>
              <a:tr h="479328">
                <a:tc>
                  <a:txBody>
                    <a:bodyPr/>
                    <a:lstStyle/>
                    <a:p>
                      <a:pPr marL="0" marR="0" algn="ctr">
                        <a:spcBef>
                          <a:spcPts val="0"/>
                        </a:spcBef>
                        <a:spcAft>
                          <a:spcPts val="0"/>
                        </a:spcAft>
                      </a:pPr>
                      <a:r>
                        <a:rPr lang="en-GB" sz="800">
                          <a:effectLst/>
                        </a:rPr>
                        <a:t>Sample code soil/depth</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baseline="30000">
                          <a:effectLst/>
                        </a:rPr>
                        <a:t>228</a:t>
                      </a:r>
                      <a:r>
                        <a:rPr lang="en-GB" sz="800">
                          <a:effectLst/>
                        </a:rPr>
                        <a:t>Ac</a:t>
                      </a:r>
                      <a:endParaRPr lang="en-US" sz="800">
                        <a:effectLst/>
                      </a:endParaRPr>
                    </a:p>
                    <a:p>
                      <a:pPr marL="0" marR="0" algn="ctr">
                        <a:spcBef>
                          <a:spcPts val="0"/>
                        </a:spcBef>
                        <a:spcAft>
                          <a:spcPts val="0"/>
                        </a:spcAft>
                      </a:pPr>
                      <a:r>
                        <a:rPr lang="ro-RO" sz="800">
                          <a:effectLst/>
                        </a:rPr>
                        <a:t>[</a:t>
                      </a:r>
                      <a:r>
                        <a:rPr lang="en-GB" sz="800">
                          <a:effectLst/>
                        </a:rPr>
                        <a:t>Bq/kg]</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baseline="30000">
                          <a:effectLst/>
                        </a:rPr>
                        <a:t>212</a:t>
                      </a:r>
                      <a:r>
                        <a:rPr lang="en-GB" sz="800">
                          <a:effectLst/>
                        </a:rPr>
                        <a:t>Pb</a:t>
                      </a:r>
                      <a:endParaRPr lang="en-US" sz="800">
                        <a:effectLst/>
                      </a:endParaRPr>
                    </a:p>
                    <a:p>
                      <a:pPr marL="0" marR="0" algn="ctr">
                        <a:spcBef>
                          <a:spcPts val="0"/>
                        </a:spcBef>
                        <a:spcAft>
                          <a:spcPts val="0"/>
                        </a:spcAft>
                      </a:pPr>
                      <a:r>
                        <a:rPr lang="ro-RO" sz="800">
                          <a:effectLst/>
                        </a:rPr>
                        <a:t>[</a:t>
                      </a:r>
                      <a:r>
                        <a:rPr lang="en-GB" sz="800">
                          <a:effectLst/>
                        </a:rPr>
                        <a:t>Bq/kg]</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baseline="30000">
                          <a:effectLst/>
                        </a:rPr>
                        <a:t>208</a:t>
                      </a:r>
                      <a:r>
                        <a:rPr lang="en-GB" sz="800">
                          <a:effectLst/>
                        </a:rPr>
                        <a:t>Tl</a:t>
                      </a:r>
                      <a:endParaRPr lang="en-US" sz="800">
                        <a:effectLst/>
                      </a:endParaRPr>
                    </a:p>
                    <a:p>
                      <a:pPr marL="0" marR="0" algn="ctr">
                        <a:spcBef>
                          <a:spcPts val="0"/>
                        </a:spcBef>
                        <a:spcAft>
                          <a:spcPts val="0"/>
                        </a:spcAft>
                      </a:pPr>
                      <a:r>
                        <a:rPr lang="ro-RO" sz="800">
                          <a:effectLst/>
                        </a:rPr>
                        <a:t>[</a:t>
                      </a:r>
                      <a:r>
                        <a:rPr lang="en-GB" sz="800">
                          <a:effectLst/>
                        </a:rPr>
                        <a:t>Bq/kg]</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baseline="30000">
                          <a:effectLst/>
                        </a:rPr>
                        <a:t>234</a:t>
                      </a:r>
                      <a:r>
                        <a:rPr lang="en-GB" sz="800">
                          <a:effectLst/>
                        </a:rPr>
                        <a:t>Th</a:t>
                      </a:r>
                      <a:endParaRPr lang="en-US" sz="800">
                        <a:effectLst/>
                      </a:endParaRPr>
                    </a:p>
                    <a:p>
                      <a:pPr marL="0" marR="0" algn="ctr">
                        <a:spcBef>
                          <a:spcPts val="0"/>
                        </a:spcBef>
                        <a:spcAft>
                          <a:spcPts val="0"/>
                        </a:spcAft>
                      </a:pPr>
                      <a:r>
                        <a:rPr lang="ro-RO" sz="800">
                          <a:effectLst/>
                        </a:rPr>
                        <a:t>[</a:t>
                      </a:r>
                      <a:r>
                        <a:rPr lang="en-GB" sz="800">
                          <a:effectLst/>
                        </a:rPr>
                        <a:t>Bq/kg]</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baseline="30000">
                          <a:effectLst/>
                        </a:rPr>
                        <a:t>226</a:t>
                      </a:r>
                      <a:r>
                        <a:rPr lang="en-GB" sz="800">
                          <a:effectLst/>
                        </a:rPr>
                        <a:t>Ra</a:t>
                      </a:r>
                      <a:endParaRPr lang="en-US" sz="800">
                        <a:effectLst/>
                      </a:endParaRPr>
                    </a:p>
                    <a:p>
                      <a:pPr marL="0" marR="0" algn="ctr">
                        <a:spcBef>
                          <a:spcPts val="0"/>
                        </a:spcBef>
                        <a:spcAft>
                          <a:spcPts val="0"/>
                        </a:spcAft>
                      </a:pPr>
                      <a:r>
                        <a:rPr lang="ro-RO" sz="800">
                          <a:effectLst/>
                        </a:rPr>
                        <a:t>[</a:t>
                      </a:r>
                      <a:r>
                        <a:rPr lang="en-GB" sz="800">
                          <a:effectLst/>
                        </a:rPr>
                        <a:t>Bq/kg]</a:t>
                      </a:r>
                      <a:endParaRPr lang="en-US" sz="8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444381661"/>
                  </a:ext>
                </a:extLst>
              </a:tr>
              <a:tr h="297513">
                <a:tc>
                  <a:txBody>
                    <a:bodyPr/>
                    <a:lstStyle/>
                    <a:p>
                      <a:pPr marL="0" marR="0" algn="ctr">
                        <a:spcBef>
                          <a:spcPts val="0"/>
                        </a:spcBef>
                        <a:spcAft>
                          <a:spcPts val="0"/>
                        </a:spcAft>
                      </a:pPr>
                      <a:r>
                        <a:rPr lang="en-GB" sz="800">
                          <a:effectLst/>
                        </a:rPr>
                        <a:t>16</a:t>
                      </a:r>
                      <a:endParaRPr lang="en-US" sz="800">
                        <a:effectLst/>
                      </a:endParaRPr>
                    </a:p>
                    <a:p>
                      <a:pPr marL="0" marR="0" algn="ctr">
                        <a:spcBef>
                          <a:spcPts val="0"/>
                        </a:spcBef>
                        <a:spcAft>
                          <a:spcPts val="0"/>
                        </a:spcAft>
                      </a:pPr>
                      <a:r>
                        <a:rPr lang="en-GB" sz="800">
                          <a:effectLst/>
                        </a:rPr>
                        <a:t>-10/0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55.23±6.36</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58.23±4.97</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19.14±2.32</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62.60±4.90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41.27±2.47</a:t>
                      </a:r>
                      <a:endParaRPr lang="en-US" sz="8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2668736766"/>
                  </a:ext>
                </a:extLst>
              </a:tr>
              <a:tr h="297513">
                <a:tc>
                  <a:txBody>
                    <a:bodyPr/>
                    <a:lstStyle/>
                    <a:p>
                      <a:pPr marL="0" marR="0" algn="ctr">
                        <a:spcBef>
                          <a:spcPts val="0"/>
                        </a:spcBef>
                        <a:spcAft>
                          <a:spcPts val="0"/>
                        </a:spcAft>
                      </a:pPr>
                      <a:r>
                        <a:rPr lang="en-GB" sz="800">
                          <a:effectLst/>
                        </a:rPr>
                        <a:t>15</a:t>
                      </a:r>
                      <a:endParaRPr lang="en-US" sz="800">
                        <a:effectLst/>
                      </a:endParaRPr>
                    </a:p>
                    <a:p>
                      <a:pPr marL="0" marR="0" algn="ctr">
                        <a:spcBef>
                          <a:spcPts val="0"/>
                        </a:spcBef>
                        <a:spcAft>
                          <a:spcPts val="0"/>
                        </a:spcAft>
                      </a:pPr>
                      <a:r>
                        <a:rPr lang="en-GB" sz="800">
                          <a:effectLst/>
                        </a:rPr>
                        <a:t>-20/-10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51.66±3.63</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53.88±2.78</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16.28±1.27</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60.77±3.00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41.62±1.73</a:t>
                      </a:r>
                      <a:endParaRPr lang="en-US" sz="8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1836652786"/>
                  </a:ext>
                </a:extLst>
              </a:tr>
              <a:tr h="297513">
                <a:tc>
                  <a:txBody>
                    <a:bodyPr/>
                    <a:lstStyle/>
                    <a:p>
                      <a:pPr marL="0" marR="0" algn="ctr">
                        <a:spcBef>
                          <a:spcPts val="0"/>
                        </a:spcBef>
                        <a:spcAft>
                          <a:spcPts val="0"/>
                        </a:spcAft>
                      </a:pPr>
                      <a:r>
                        <a:rPr lang="en-GB" sz="800">
                          <a:effectLst/>
                        </a:rPr>
                        <a:t>14</a:t>
                      </a:r>
                      <a:endParaRPr lang="en-US" sz="800">
                        <a:effectLst/>
                      </a:endParaRPr>
                    </a:p>
                    <a:p>
                      <a:pPr marL="0" marR="0" algn="ctr">
                        <a:spcBef>
                          <a:spcPts val="0"/>
                        </a:spcBef>
                        <a:spcAft>
                          <a:spcPts val="0"/>
                        </a:spcAft>
                      </a:pPr>
                      <a:r>
                        <a:rPr lang="en-GB" sz="800">
                          <a:effectLst/>
                        </a:rPr>
                        <a:t>-30/-20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51.04±5.34</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55.12±4.00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17.07±2.23</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69.62±5.05</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45.10±2.35</a:t>
                      </a:r>
                      <a:endParaRPr lang="en-US" sz="8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2871781753"/>
                  </a:ext>
                </a:extLst>
              </a:tr>
              <a:tr h="297513">
                <a:tc>
                  <a:txBody>
                    <a:bodyPr/>
                    <a:lstStyle/>
                    <a:p>
                      <a:pPr marL="0" marR="0" algn="ctr">
                        <a:spcBef>
                          <a:spcPts val="0"/>
                        </a:spcBef>
                        <a:spcAft>
                          <a:spcPts val="0"/>
                        </a:spcAft>
                      </a:pPr>
                      <a:r>
                        <a:rPr lang="en-GB" sz="800">
                          <a:effectLst/>
                        </a:rPr>
                        <a:t>13</a:t>
                      </a:r>
                      <a:endParaRPr lang="en-US" sz="800">
                        <a:effectLst/>
                      </a:endParaRPr>
                    </a:p>
                    <a:p>
                      <a:pPr marL="0" marR="0" algn="ctr">
                        <a:spcBef>
                          <a:spcPts val="0"/>
                        </a:spcBef>
                        <a:spcAft>
                          <a:spcPts val="0"/>
                        </a:spcAft>
                      </a:pPr>
                      <a:r>
                        <a:rPr lang="en-GB" sz="800">
                          <a:effectLst/>
                        </a:rPr>
                        <a:t>-40/-30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54.02±4.47</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52.36±4.00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17.09±2.13</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53.30±3.75</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44.28±2.50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1304400896"/>
                  </a:ext>
                </a:extLst>
              </a:tr>
              <a:tr h="297513">
                <a:tc>
                  <a:txBody>
                    <a:bodyPr/>
                    <a:lstStyle/>
                    <a:p>
                      <a:pPr marL="0" marR="0" algn="ctr">
                        <a:spcBef>
                          <a:spcPts val="0"/>
                        </a:spcBef>
                        <a:spcAft>
                          <a:spcPts val="0"/>
                        </a:spcAft>
                      </a:pPr>
                      <a:r>
                        <a:rPr lang="en-GB" sz="800">
                          <a:effectLst/>
                        </a:rPr>
                        <a:t>12</a:t>
                      </a:r>
                      <a:endParaRPr lang="en-US" sz="800">
                        <a:effectLst/>
                      </a:endParaRPr>
                    </a:p>
                    <a:p>
                      <a:pPr marL="0" marR="0" algn="ctr">
                        <a:spcBef>
                          <a:spcPts val="0"/>
                        </a:spcBef>
                        <a:spcAft>
                          <a:spcPts val="0"/>
                        </a:spcAft>
                      </a:pPr>
                      <a:r>
                        <a:rPr lang="en-GB" sz="800">
                          <a:effectLst/>
                        </a:rPr>
                        <a:t>-50/-40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54.39±5.79</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48.60±3.92</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15.80±1.86</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58.60±4.00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45.94±2.62</a:t>
                      </a:r>
                      <a:endParaRPr lang="en-US" sz="8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1057007667"/>
                  </a:ext>
                </a:extLst>
              </a:tr>
              <a:tr h="297513">
                <a:tc>
                  <a:txBody>
                    <a:bodyPr/>
                    <a:lstStyle/>
                    <a:p>
                      <a:pPr marL="0" marR="0" algn="ctr">
                        <a:spcBef>
                          <a:spcPts val="0"/>
                        </a:spcBef>
                        <a:spcAft>
                          <a:spcPts val="0"/>
                        </a:spcAft>
                      </a:pPr>
                      <a:r>
                        <a:rPr lang="en-GB" sz="800">
                          <a:effectLst/>
                        </a:rPr>
                        <a:t>11</a:t>
                      </a:r>
                      <a:endParaRPr lang="en-US" sz="800">
                        <a:effectLst/>
                      </a:endParaRPr>
                    </a:p>
                    <a:p>
                      <a:pPr marL="0" marR="0" algn="ctr">
                        <a:spcBef>
                          <a:spcPts val="0"/>
                        </a:spcBef>
                        <a:spcAft>
                          <a:spcPts val="0"/>
                        </a:spcAft>
                      </a:pPr>
                      <a:r>
                        <a:rPr lang="en-GB" sz="800">
                          <a:effectLst/>
                        </a:rPr>
                        <a:t>-60/-50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50.34±5.37</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57.82±3.65</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16.64±1.66</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59.00±4.20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42.40±2.30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992509073"/>
                  </a:ext>
                </a:extLst>
              </a:tr>
              <a:tr h="297513">
                <a:tc>
                  <a:txBody>
                    <a:bodyPr/>
                    <a:lstStyle/>
                    <a:p>
                      <a:pPr marL="0" marR="0" algn="ctr">
                        <a:spcBef>
                          <a:spcPts val="0"/>
                        </a:spcBef>
                        <a:spcAft>
                          <a:spcPts val="0"/>
                        </a:spcAft>
                      </a:pPr>
                      <a:r>
                        <a:rPr lang="en-GB" sz="800">
                          <a:effectLst/>
                        </a:rPr>
                        <a:t>10</a:t>
                      </a:r>
                      <a:endParaRPr lang="en-US" sz="800">
                        <a:effectLst/>
                      </a:endParaRPr>
                    </a:p>
                    <a:p>
                      <a:pPr marL="0" marR="0" algn="ctr">
                        <a:spcBef>
                          <a:spcPts val="0"/>
                        </a:spcBef>
                        <a:spcAft>
                          <a:spcPts val="0"/>
                        </a:spcAft>
                      </a:pPr>
                      <a:r>
                        <a:rPr lang="en-GB" sz="800">
                          <a:effectLst/>
                        </a:rPr>
                        <a:t>-70/-60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56.35±5.57</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56.20±3.64</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16.00±1.60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52.58±3.93</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49.10±2.80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2841848080"/>
                  </a:ext>
                </a:extLst>
              </a:tr>
              <a:tr h="297513">
                <a:tc>
                  <a:txBody>
                    <a:bodyPr/>
                    <a:lstStyle/>
                    <a:p>
                      <a:pPr marL="0" marR="0" algn="ctr">
                        <a:spcBef>
                          <a:spcPts val="0"/>
                        </a:spcBef>
                        <a:spcAft>
                          <a:spcPts val="0"/>
                        </a:spcAft>
                      </a:pPr>
                      <a:r>
                        <a:rPr lang="en-GB" sz="800">
                          <a:effectLst/>
                        </a:rPr>
                        <a:t>9</a:t>
                      </a:r>
                      <a:endParaRPr lang="en-US" sz="800">
                        <a:effectLst/>
                      </a:endParaRPr>
                    </a:p>
                    <a:p>
                      <a:pPr marL="0" marR="0" algn="ctr">
                        <a:spcBef>
                          <a:spcPts val="0"/>
                        </a:spcBef>
                        <a:spcAft>
                          <a:spcPts val="0"/>
                        </a:spcAft>
                      </a:pPr>
                      <a:r>
                        <a:rPr lang="en-GB" sz="800">
                          <a:effectLst/>
                        </a:rPr>
                        <a:t>-80/-70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55.20±6.02</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46.80±3.56</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16.03±1.90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60.84±4.37</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40.12±2.22</a:t>
                      </a:r>
                      <a:endParaRPr lang="en-US" sz="8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2998045819"/>
                  </a:ext>
                </a:extLst>
              </a:tr>
              <a:tr h="297513">
                <a:tc>
                  <a:txBody>
                    <a:bodyPr/>
                    <a:lstStyle/>
                    <a:p>
                      <a:pPr marL="0" marR="0" algn="ctr">
                        <a:spcBef>
                          <a:spcPts val="0"/>
                        </a:spcBef>
                        <a:spcAft>
                          <a:spcPts val="0"/>
                        </a:spcAft>
                      </a:pPr>
                      <a:r>
                        <a:rPr lang="en-GB" sz="800">
                          <a:effectLst/>
                        </a:rPr>
                        <a:t>8</a:t>
                      </a:r>
                      <a:endParaRPr lang="en-US" sz="800">
                        <a:effectLst/>
                      </a:endParaRPr>
                    </a:p>
                    <a:p>
                      <a:pPr marL="0" marR="0" algn="ctr">
                        <a:spcBef>
                          <a:spcPts val="0"/>
                        </a:spcBef>
                        <a:spcAft>
                          <a:spcPts val="0"/>
                        </a:spcAft>
                      </a:pPr>
                      <a:r>
                        <a:rPr lang="en-GB" sz="800">
                          <a:effectLst/>
                        </a:rPr>
                        <a:t>-90/-80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48.24±5.50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52.13±4.75</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16.34±1.71</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55.62±3.90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44.24±2.58</a:t>
                      </a:r>
                      <a:endParaRPr lang="en-US" sz="8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22892251"/>
                  </a:ext>
                </a:extLst>
              </a:tr>
              <a:tr h="297513">
                <a:tc>
                  <a:txBody>
                    <a:bodyPr/>
                    <a:lstStyle/>
                    <a:p>
                      <a:pPr marL="0" marR="0" algn="ctr">
                        <a:spcBef>
                          <a:spcPts val="0"/>
                        </a:spcBef>
                        <a:spcAft>
                          <a:spcPts val="0"/>
                        </a:spcAft>
                      </a:pPr>
                      <a:r>
                        <a:rPr lang="en-GB" sz="800">
                          <a:effectLst/>
                        </a:rPr>
                        <a:t>7</a:t>
                      </a:r>
                      <a:endParaRPr lang="en-US" sz="800">
                        <a:effectLst/>
                      </a:endParaRPr>
                    </a:p>
                    <a:p>
                      <a:pPr marL="0" marR="0" algn="ctr">
                        <a:spcBef>
                          <a:spcPts val="0"/>
                        </a:spcBef>
                        <a:spcAft>
                          <a:spcPts val="0"/>
                        </a:spcAft>
                      </a:pPr>
                      <a:r>
                        <a:rPr lang="en-GB" sz="800">
                          <a:effectLst/>
                        </a:rPr>
                        <a:t>-100/-90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45.64±3.25</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50.51±2.85</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14.27±1.12</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45.35±2.10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37.48±1.58</a:t>
                      </a:r>
                      <a:endParaRPr lang="en-US" sz="8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3818192652"/>
                  </a:ext>
                </a:extLst>
              </a:tr>
              <a:tr h="297513">
                <a:tc>
                  <a:txBody>
                    <a:bodyPr/>
                    <a:lstStyle/>
                    <a:p>
                      <a:pPr marL="0" marR="0" algn="ctr">
                        <a:spcBef>
                          <a:spcPts val="0"/>
                        </a:spcBef>
                        <a:spcAft>
                          <a:spcPts val="0"/>
                        </a:spcAft>
                      </a:pPr>
                      <a:r>
                        <a:rPr lang="en-GB" sz="800">
                          <a:effectLst/>
                        </a:rPr>
                        <a:t>6</a:t>
                      </a:r>
                      <a:endParaRPr lang="en-US" sz="800">
                        <a:effectLst/>
                      </a:endParaRPr>
                    </a:p>
                    <a:p>
                      <a:pPr marL="0" marR="0" algn="ctr">
                        <a:spcBef>
                          <a:spcPts val="0"/>
                        </a:spcBef>
                        <a:spcAft>
                          <a:spcPts val="0"/>
                        </a:spcAft>
                      </a:pPr>
                      <a:r>
                        <a:rPr lang="en-GB" sz="800">
                          <a:effectLst/>
                        </a:rPr>
                        <a:t>-110/-100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54.03±5.70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60.00±4.43</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17.05±2.10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59.70±4.00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44.67±2.65</a:t>
                      </a:r>
                      <a:endParaRPr lang="en-US" sz="8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3501213018"/>
                  </a:ext>
                </a:extLst>
              </a:tr>
              <a:tr h="297513">
                <a:tc>
                  <a:txBody>
                    <a:bodyPr/>
                    <a:lstStyle/>
                    <a:p>
                      <a:pPr marL="0" marR="0" algn="ctr">
                        <a:spcBef>
                          <a:spcPts val="0"/>
                        </a:spcBef>
                        <a:spcAft>
                          <a:spcPts val="0"/>
                        </a:spcAft>
                      </a:pPr>
                      <a:r>
                        <a:rPr lang="en-GB" sz="800">
                          <a:effectLst/>
                        </a:rPr>
                        <a:t>5</a:t>
                      </a:r>
                      <a:endParaRPr lang="en-US" sz="800">
                        <a:effectLst/>
                      </a:endParaRPr>
                    </a:p>
                    <a:p>
                      <a:pPr marL="0" marR="0" algn="ctr">
                        <a:spcBef>
                          <a:spcPts val="0"/>
                        </a:spcBef>
                        <a:spcAft>
                          <a:spcPts val="0"/>
                        </a:spcAft>
                      </a:pPr>
                      <a:r>
                        <a:rPr lang="en-GB" sz="800">
                          <a:effectLst/>
                        </a:rPr>
                        <a:t>-120/-110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48.85±5.55</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46.00±4.17</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15.85±1.80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49.60±3.60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38.67±2.52</a:t>
                      </a:r>
                      <a:endParaRPr lang="en-US" sz="8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1239960319"/>
                  </a:ext>
                </a:extLst>
              </a:tr>
              <a:tr h="297513">
                <a:tc>
                  <a:txBody>
                    <a:bodyPr/>
                    <a:lstStyle/>
                    <a:p>
                      <a:pPr marL="0" marR="0" algn="ctr">
                        <a:spcBef>
                          <a:spcPts val="0"/>
                        </a:spcBef>
                        <a:spcAft>
                          <a:spcPts val="0"/>
                        </a:spcAft>
                      </a:pPr>
                      <a:r>
                        <a:rPr lang="en-GB" sz="800">
                          <a:effectLst/>
                        </a:rPr>
                        <a:t>4</a:t>
                      </a:r>
                      <a:endParaRPr lang="en-US" sz="800">
                        <a:effectLst/>
                      </a:endParaRPr>
                    </a:p>
                    <a:p>
                      <a:pPr marL="0" marR="0" algn="ctr">
                        <a:spcBef>
                          <a:spcPts val="0"/>
                        </a:spcBef>
                        <a:spcAft>
                          <a:spcPts val="0"/>
                        </a:spcAft>
                      </a:pPr>
                      <a:r>
                        <a:rPr lang="en-GB" sz="800">
                          <a:effectLst/>
                        </a:rPr>
                        <a:t>-130/-120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52.04±5.96</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52.24±4.72</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15.95±2.10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65.54±5.07</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38.67±2.42</a:t>
                      </a:r>
                      <a:endParaRPr lang="en-US" sz="8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2713743493"/>
                  </a:ext>
                </a:extLst>
              </a:tr>
              <a:tr h="297513">
                <a:tc>
                  <a:txBody>
                    <a:bodyPr/>
                    <a:lstStyle/>
                    <a:p>
                      <a:pPr marL="0" marR="0" algn="ctr">
                        <a:spcBef>
                          <a:spcPts val="0"/>
                        </a:spcBef>
                        <a:spcAft>
                          <a:spcPts val="0"/>
                        </a:spcAft>
                      </a:pPr>
                      <a:r>
                        <a:rPr lang="en-GB" sz="800">
                          <a:effectLst/>
                        </a:rPr>
                        <a:t>3</a:t>
                      </a:r>
                      <a:endParaRPr lang="en-US" sz="800">
                        <a:effectLst/>
                      </a:endParaRPr>
                    </a:p>
                    <a:p>
                      <a:pPr marL="0" marR="0" algn="ctr">
                        <a:spcBef>
                          <a:spcPts val="0"/>
                        </a:spcBef>
                        <a:spcAft>
                          <a:spcPts val="0"/>
                        </a:spcAft>
                      </a:pPr>
                      <a:r>
                        <a:rPr lang="en-GB" sz="800">
                          <a:effectLst/>
                        </a:rPr>
                        <a:t>-140/-130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51.31±5.07</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48.08±4.05</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17.54±2.07</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49.50±3.20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41.58±2.46</a:t>
                      </a:r>
                      <a:endParaRPr lang="en-US" sz="8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1435906425"/>
                  </a:ext>
                </a:extLst>
              </a:tr>
              <a:tr h="297513">
                <a:tc>
                  <a:txBody>
                    <a:bodyPr/>
                    <a:lstStyle/>
                    <a:p>
                      <a:pPr marL="0" marR="0" algn="ctr">
                        <a:spcBef>
                          <a:spcPts val="0"/>
                        </a:spcBef>
                        <a:spcAft>
                          <a:spcPts val="0"/>
                        </a:spcAft>
                      </a:pPr>
                      <a:r>
                        <a:rPr lang="en-GB" sz="800">
                          <a:effectLst/>
                        </a:rPr>
                        <a:t>2</a:t>
                      </a:r>
                      <a:endParaRPr lang="en-US" sz="800">
                        <a:effectLst/>
                      </a:endParaRPr>
                    </a:p>
                    <a:p>
                      <a:pPr marL="0" marR="0" algn="ctr">
                        <a:spcBef>
                          <a:spcPts val="0"/>
                        </a:spcBef>
                        <a:spcAft>
                          <a:spcPts val="0"/>
                        </a:spcAft>
                      </a:pPr>
                      <a:r>
                        <a:rPr lang="en-GB" sz="800">
                          <a:effectLst/>
                        </a:rPr>
                        <a:t>-150/-140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49.38±3.58</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51.34±2.86</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14.90±1.27</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49.64±2.40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41.77±1.73</a:t>
                      </a:r>
                      <a:endParaRPr lang="en-US" sz="8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2857492522"/>
                  </a:ext>
                </a:extLst>
              </a:tr>
              <a:tr h="297513">
                <a:tc>
                  <a:txBody>
                    <a:bodyPr/>
                    <a:lstStyle/>
                    <a:p>
                      <a:pPr marL="0" marR="0" algn="ctr">
                        <a:spcBef>
                          <a:spcPts val="0"/>
                        </a:spcBef>
                        <a:spcAft>
                          <a:spcPts val="0"/>
                        </a:spcAft>
                      </a:pPr>
                      <a:r>
                        <a:rPr lang="en-GB" sz="800">
                          <a:effectLst/>
                        </a:rPr>
                        <a:t>1</a:t>
                      </a:r>
                    </a:p>
                    <a:p>
                      <a:pPr marL="0" marR="0" algn="ctr">
                        <a:spcBef>
                          <a:spcPts val="0"/>
                        </a:spcBef>
                        <a:spcAft>
                          <a:spcPts val="0"/>
                        </a:spcAft>
                      </a:pPr>
                      <a:r>
                        <a:rPr lang="en-GB" sz="800">
                          <a:effectLst/>
                        </a:rPr>
                        <a:t>-160/-150</a:t>
                      </a:r>
                      <a:endParaRPr lang="en-US" sz="800">
                        <a:effectLst/>
                      </a:endParaRPr>
                    </a:p>
                    <a:p>
                      <a:pPr marL="0" marR="0" algn="ctr">
                        <a:spcBef>
                          <a:spcPts val="0"/>
                        </a:spcBef>
                        <a:spcAft>
                          <a:spcPts val="0"/>
                        </a:spcAft>
                      </a:pPr>
                      <a:r>
                        <a:rPr lang="en-GB" sz="800">
                          <a:effectLst/>
                        </a:rPr>
                        <a:t> </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50.60±4.64</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51.11±3.33</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17.27±2.10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52.70±3.35</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44.26±2.63</a:t>
                      </a:r>
                      <a:endParaRPr lang="en-US" sz="8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1035631310"/>
                  </a:ext>
                </a:extLst>
              </a:tr>
            </a:tbl>
          </a:graphicData>
        </a:graphic>
      </p:graphicFrame>
    </p:spTree>
    <p:extLst>
      <p:ext uri="{BB962C8B-B14F-4D97-AF65-F5344CB8AC3E}">
        <p14:creationId xmlns:p14="http://schemas.microsoft.com/office/powerpoint/2010/main" val="2833447709"/>
      </p:ext>
    </p:extLst>
  </p:cSld>
  <p:clrMapOvr>
    <a:masterClrMapping/>
  </p:clrMapOvr>
  <mc:AlternateContent xmlns:mc="http://schemas.openxmlformats.org/markup-compatibility/2006">
    <mc:Choice xmlns:p14="http://schemas.microsoft.com/office/powerpoint/2010/main" Requires="p14">
      <p:transition spd="med" p14:dur="700" advClick="0" advTm="25000">
        <p:fade/>
      </p:transition>
    </mc:Choice>
    <mc:Fallback>
      <p:transition spd="med" advClick="0" advTm="25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53723-D3EE-7990-1A67-913416982F50}"/>
              </a:ext>
            </a:extLst>
          </p:cNvPr>
          <p:cNvSpPr>
            <a:spLocks noGrp="1"/>
          </p:cNvSpPr>
          <p:nvPr>
            <p:ph type="title"/>
          </p:nvPr>
        </p:nvSpPr>
        <p:spPr>
          <a:xfrm>
            <a:off x="457200" y="3748"/>
            <a:ext cx="8229600" cy="1020762"/>
          </a:xfrm>
        </p:spPr>
        <p:txBody>
          <a:bodyPr/>
          <a:lstStyle/>
          <a:p>
            <a:r>
              <a:rPr lang="ro-RO" sz="1800" b="1">
                <a:effectLst/>
                <a:latin typeface="+mn-lt"/>
                <a:ea typeface="Arial Unicode MS"/>
              </a:rPr>
              <a:t>The activity concentrations </a:t>
            </a:r>
            <a:r>
              <a:rPr lang="ro-RO" sz="1800" b="1">
                <a:effectLst/>
                <a:latin typeface="+mn-lt"/>
                <a:ea typeface="Times New Roman" panose="02020603050405020304" pitchFamily="18" charset="0"/>
              </a:rPr>
              <a:t>of 40K, 137Cs, 232Th and 238U progenies of the archaeological soil samples</a:t>
            </a:r>
            <a:r>
              <a:rPr lang="en-US" sz="1800" b="1">
                <a:effectLst/>
                <a:latin typeface="+mn-lt"/>
                <a:ea typeface="Times New Roman" panose="02020603050405020304" pitchFamily="18" charset="0"/>
              </a:rPr>
              <a:t> </a:t>
            </a:r>
            <a:r>
              <a:rPr lang="ro-RO" sz="1800" b="1">
                <a:effectLst/>
                <a:latin typeface="+mn-lt"/>
                <a:ea typeface="Times New Roman" panose="02020603050405020304" pitchFamily="18" charset="0"/>
              </a:rPr>
              <a:t>from Sultana – Malu Rosu, Calarasi [Bq/kg]</a:t>
            </a:r>
            <a:r>
              <a:rPr lang="en-US" sz="1800" b="1">
                <a:effectLst/>
                <a:latin typeface="+mn-lt"/>
                <a:ea typeface="Times New Roman" panose="02020603050405020304" pitchFamily="18" charset="0"/>
              </a:rPr>
              <a:t>; Table 3.b.</a:t>
            </a:r>
            <a:endParaRPr lang="en-US" sz="1800" b="1"/>
          </a:p>
        </p:txBody>
      </p:sp>
      <p:graphicFrame>
        <p:nvGraphicFramePr>
          <p:cNvPr id="6" name="Table 5">
            <a:extLst>
              <a:ext uri="{FF2B5EF4-FFF2-40B4-BE49-F238E27FC236}">
                <a16:creationId xmlns:a16="http://schemas.microsoft.com/office/drawing/2014/main" id="{5BB45C78-4083-47AE-61BD-DDB8F4E744EF}"/>
              </a:ext>
            </a:extLst>
          </p:cNvPr>
          <p:cNvGraphicFramePr>
            <a:graphicFrameLocks noGrp="1"/>
          </p:cNvGraphicFramePr>
          <p:nvPr>
            <p:extLst>
              <p:ext uri="{D42A27DB-BD31-4B8C-83A1-F6EECF244321}">
                <p14:modId xmlns:p14="http://schemas.microsoft.com/office/powerpoint/2010/main" val="2669674764"/>
              </p:ext>
            </p:extLst>
          </p:nvPr>
        </p:nvGraphicFramePr>
        <p:xfrm>
          <a:off x="3091250" y="809232"/>
          <a:ext cx="5594301" cy="5307783"/>
        </p:xfrm>
        <a:graphic>
          <a:graphicData uri="http://schemas.openxmlformats.org/drawingml/2006/table">
            <a:tbl>
              <a:tblPr firstRow="1" firstCol="1" bandRow="1">
                <a:tableStyleId>{5C22544A-7EE6-4342-B048-85BDC9FD1C3A}</a:tableStyleId>
              </a:tblPr>
              <a:tblGrid>
                <a:gridCol w="900135">
                  <a:extLst>
                    <a:ext uri="{9D8B030D-6E8A-4147-A177-3AD203B41FA5}">
                      <a16:colId xmlns:a16="http://schemas.microsoft.com/office/drawing/2014/main" val="2295401060"/>
                    </a:ext>
                  </a:extLst>
                </a:gridCol>
                <a:gridCol w="937992">
                  <a:extLst>
                    <a:ext uri="{9D8B030D-6E8A-4147-A177-3AD203B41FA5}">
                      <a16:colId xmlns:a16="http://schemas.microsoft.com/office/drawing/2014/main" val="3822269556"/>
                    </a:ext>
                  </a:extLst>
                </a:gridCol>
                <a:gridCol w="937992">
                  <a:extLst>
                    <a:ext uri="{9D8B030D-6E8A-4147-A177-3AD203B41FA5}">
                      <a16:colId xmlns:a16="http://schemas.microsoft.com/office/drawing/2014/main" val="4168700337"/>
                    </a:ext>
                  </a:extLst>
                </a:gridCol>
                <a:gridCol w="937992">
                  <a:extLst>
                    <a:ext uri="{9D8B030D-6E8A-4147-A177-3AD203B41FA5}">
                      <a16:colId xmlns:a16="http://schemas.microsoft.com/office/drawing/2014/main" val="3585504867"/>
                    </a:ext>
                  </a:extLst>
                </a:gridCol>
                <a:gridCol w="940095">
                  <a:extLst>
                    <a:ext uri="{9D8B030D-6E8A-4147-A177-3AD203B41FA5}">
                      <a16:colId xmlns:a16="http://schemas.microsoft.com/office/drawing/2014/main" val="379620446"/>
                    </a:ext>
                  </a:extLst>
                </a:gridCol>
                <a:gridCol w="940095">
                  <a:extLst>
                    <a:ext uri="{9D8B030D-6E8A-4147-A177-3AD203B41FA5}">
                      <a16:colId xmlns:a16="http://schemas.microsoft.com/office/drawing/2014/main" val="1853215026"/>
                    </a:ext>
                  </a:extLst>
                </a:gridCol>
              </a:tblGrid>
              <a:tr h="479328">
                <a:tc>
                  <a:txBody>
                    <a:bodyPr/>
                    <a:lstStyle/>
                    <a:p>
                      <a:pPr marL="0" marR="0" algn="ctr">
                        <a:spcBef>
                          <a:spcPts val="0"/>
                        </a:spcBef>
                        <a:spcAft>
                          <a:spcPts val="0"/>
                        </a:spcAft>
                      </a:pPr>
                      <a:r>
                        <a:rPr lang="en-GB" sz="800">
                          <a:effectLst/>
                        </a:rPr>
                        <a:t>Sample code soil/depth</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baseline="30000">
                          <a:effectLst/>
                        </a:rPr>
                        <a:t>214</a:t>
                      </a:r>
                      <a:r>
                        <a:rPr lang="en-GB" sz="800">
                          <a:effectLst/>
                        </a:rPr>
                        <a:t>Pb</a:t>
                      </a:r>
                      <a:endParaRPr lang="en-US" sz="800">
                        <a:effectLst/>
                      </a:endParaRPr>
                    </a:p>
                    <a:p>
                      <a:pPr marL="0" marR="0" algn="ctr">
                        <a:spcBef>
                          <a:spcPts val="0"/>
                        </a:spcBef>
                        <a:spcAft>
                          <a:spcPts val="0"/>
                        </a:spcAft>
                      </a:pPr>
                      <a:r>
                        <a:rPr lang="ro-RO" sz="800">
                          <a:effectLst/>
                        </a:rPr>
                        <a:t>[</a:t>
                      </a:r>
                      <a:r>
                        <a:rPr lang="en-GB" sz="800">
                          <a:effectLst/>
                        </a:rPr>
                        <a:t>Bq/kg]</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baseline="30000">
                          <a:effectLst/>
                        </a:rPr>
                        <a:t>214</a:t>
                      </a:r>
                      <a:r>
                        <a:rPr lang="en-GB" sz="800">
                          <a:effectLst/>
                        </a:rPr>
                        <a:t>Bi</a:t>
                      </a:r>
                      <a:endParaRPr lang="en-US" sz="800">
                        <a:effectLst/>
                      </a:endParaRPr>
                    </a:p>
                    <a:p>
                      <a:pPr marL="0" marR="0" algn="ctr">
                        <a:spcBef>
                          <a:spcPts val="0"/>
                        </a:spcBef>
                        <a:spcAft>
                          <a:spcPts val="0"/>
                        </a:spcAft>
                      </a:pPr>
                      <a:r>
                        <a:rPr lang="ro-RO" sz="800">
                          <a:effectLst/>
                        </a:rPr>
                        <a:t>[</a:t>
                      </a:r>
                      <a:r>
                        <a:rPr lang="en-GB" sz="800">
                          <a:effectLst/>
                        </a:rPr>
                        <a:t>Bq/kg]</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baseline="30000">
                          <a:effectLst/>
                        </a:rPr>
                        <a:t>210</a:t>
                      </a:r>
                      <a:r>
                        <a:rPr lang="en-GB" sz="800">
                          <a:effectLst/>
                        </a:rPr>
                        <a:t>Pb</a:t>
                      </a:r>
                      <a:endParaRPr lang="en-US" sz="800">
                        <a:effectLst/>
                      </a:endParaRPr>
                    </a:p>
                    <a:p>
                      <a:pPr marL="0" marR="0" algn="ctr">
                        <a:spcBef>
                          <a:spcPts val="0"/>
                        </a:spcBef>
                        <a:spcAft>
                          <a:spcPts val="0"/>
                        </a:spcAft>
                      </a:pPr>
                      <a:r>
                        <a:rPr lang="ro-RO" sz="800">
                          <a:effectLst/>
                        </a:rPr>
                        <a:t>[</a:t>
                      </a:r>
                      <a:r>
                        <a:rPr lang="en-GB" sz="800">
                          <a:effectLst/>
                        </a:rPr>
                        <a:t>Bq/kg]</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baseline="30000">
                          <a:effectLst/>
                        </a:rPr>
                        <a:t>137</a:t>
                      </a:r>
                      <a:r>
                        <a:rPr lang="en-GB" sz="800">
                          <a:effectLst/>
                        </a:rPr>
                        <a:t>Cs</a:t>
                      </a:r>
                      <a:endParaRPr lang="en-US" sz="800">
                        <a:effectLst/>
                      </a:endParaRPr>
                    </a:p>
                    <a:p>
                      <a:pPr marL="0" marR="0" algn="ctr">
                        <a:spcBef>
                          <a:spcPts val="0"/>
                        </a:spcBef>
                        <a:spcAft>
                          <a:spcPts val="0"/>
                        </a:spcAft>
                      </a:pPr>
                      <a:r>
                        <a:rPr lang="ro-RO" sz="800">
                          <a:effectLst/>
                        </a:rPr>
                        <a:t>[</a:t>
                      </a:r>
                      <a:r>
                        <a:rPr lang="en-GB" sz="800">
                          <a:effectLst/>
                        </a:rPr>
                        <a:t>Bq/kg]</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baseline="30000">
                          <a:effectLst/>
                        </a:rPr>
                        <a:t>40</a:t>
                      </a:r>
                      <a:r>
                        <a:rPr lang="en-GB" sz="800">
                          <a:effectLst/>
                        </a:rPr>
                        <a:t>K</a:t>
                      </a:r>
                      <a:endParaRPr lang="en-US" sz="800">
                        <a:effectLst/>
                      </a:endParaRPr>
                    </a:p>
                    <a:p>
                      <a:pPr marL="0" marR="0" algn="ctr">
                        <a:spcBef>
                          <a:spcPts val="0"/>
                        </a:spcBef>
                        <a:spcAft>
                          <a:spcPts val="0"/>
                        </a:spcAft>
                      </a:pPr>
                      <a:r>
                        <a:rPr lang="ro-RO" sz="800">
                          <a:effectLst/>
                        </a:rPr>
                        <a:t>[</a:t>
                      </a:r>
                      <a:r>
                        <a:rPr lang="en-GB" sz="800">
                          <a:effectLst/>
                        </a:rPr>
                        <a:t>Bq/kg]</a:t>
                      </a:r>
                      <a:endParaRPr lang="en-US" sz="8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444381661"/>
                  </a:ext>
                </a:extLst>
              </a:tr>
              <a:tr h="297513">
                <a:tc>
                  <a:txBody>
                    <a:bodyPr/>
                    <a:lstStyle/>
                    <a:p>
                      <a:pPr marL="0" marR="0" algn="ctr">
                        <a:spcBef>
                          <a:spcPts val="0"/>
                        </a:spcBef>
                        <a:spcAft>
                          <a:spcPts val="0"/>
                        </a:spcAft>
                      </a:pPr>
                      <a:r>
                        <a:rPr lang="en-GB" sz="800">
                          <a:effectLst/>
                        </a:rPr>
                        <a:t>16</a:t>
                      </a:r>
                      <a:endParaRPr lang="en-US" sz="800">
                        <a:effectLst/>
                      </a:endParaRPr>
                    </a:p>
                    <a:p>
                      <a:pPr marL="0" marR="0" algn="ctr">
                        <a:spcBef>
                          <a:spcPts val="0"/>
                        </a:spcBef>
                        <a:spcAft>
                          <a:spcPts val="0"/>
                        </a:spcAft>
                      </a:pPr>
                      <a:r>
                        <a:rPr lang="en-GB" sz="800">
                          <a:effectLst/>
                        </a:rPr>
                        <a:t>-10/0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36.53±2.30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39.50±4.00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highlight>
                            <a:srgbClr val="FFFF00"/>
                          </a:highlight>
                        </a:rPr>
                        <a:t>53.41±15.13</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highlight>
                            <a:srgbClr val="FFFF00"/>
                          </a:highlight>
                        </a:rPr>
                        <a:t>22.35±0.94</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695.25±22.16</a:t>
                      </a:r>
                      <a:endParaRPr lang="en-US" sz="8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2668736766"/>
                  </a:ext>
                </a:extLst>
              </a:tr>
              <a:tr h="297513">
                <a:tc>
                  <a:txBody>
                    <a:bodyPr/>
                    <a:lstStyle/>
                    <a:p>
                      <a:pPr marL="0" marR="0" algn="ctr">
                        <a:spcBef>
                          <a:spcPts val="0"/>
                        </a:spcBef>
                        <a:spcAft>
                          <a:spcPts val="0"/>
                        </a:spcAft>
                      </a:pPr>
                      <a:r>
                        <a:rPr lang="en-GB" sz="800">
                          <a:effectLst/>
                        </a:rPr>
                        <a:t>15</a:t>
                      </a:r>
                      <a:endParaRPr lang="en-US" sz="800">
                        <a:effectLst/>
                      </a:endParaRPr>
                    </a:p>
                    <a:p>
                      <a:pPr marL="0" marR="0" algn="ctr">
                        <a:spcBef>
                          <a:spcPts val="0"/>
                        </a:spcBef>
                        <a:spcAft>
                          <a:spcPts val="0"/>
                        </a:spcAft>
                      </a:pPr>
                      <a:r>
                        <a:rPr lang="en-GB" sz="800">
                          <a:effectLst/>
                        </a:rPr>
                        <a:t>-20/-10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36.86±1.26</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40.50±3.27</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26.30±5.16</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13.85±0.51</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669.30±20.43</a:t>
                      </a:r>
                      <a:endParaRPr lang="en-US" sz="8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1836652786"/>
                  </a:ext>
                </a:extLst>
              </a:tr>
              <a:tr h="297513">
                <a:tc>
                  <a:txBody>
                    <a:bodyPr/>
                    <a:lstStyle/>
                    <a:p>
                      <a:pPr marL="0" marR="0" algn="ctr">
                        <a:spcBef>
                          <a:spcPts val="0"/>
                        </a:spcBef>
                        <a:spcAft>
                          <a:spcPts val="0"/>
                        </a:spcAft>
                      </a:pPr>
                      <a:r>
                        <a:rPr lang="en-GB" sz="800">
                          <a:effectLst/>
                        </a:rPr>
                        <a:t>14</a:t>
                      </a:r>
                      <a:endParaRPr lang="en-US" sz="800">
                        <a:effectLst/>
                      </a:endParaRPr>
                    </a:p>
                    <a:p>
                      <a:pPr marL="0" marR="0" algn="ctr">
                        <a:spcBef>
                          <a:spcPts val="0"/>
                        </a:spcBef>
                        <a:spcAft>
                          <a:spcPts val="0"/>
                        </a:spcAft>
                      </a:pPr>
                      <a:r>
                        <a:rPr lang="en-GB" sz="800">
                          <a:effectLst/>
                        </a:rPr>
                        <a:t>-30/-20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35.24±1.48</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36.30±4.62</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highlight>
                            <a:srgbClr val="FFFF00"/>
                          </a:highlight>
                        </a:rPr>
                        <a:t>43.15±8.50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1.50±0.26</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660.20±20.86</a:t>
                      </a:r>
                      <a:endParaRPr lang="en-US" sz="8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2871781753"/>
                  </a:ext>
                </a:extLst>
              </a:tr>
              <a:tr h="297513">
                <a:tc>
                  <a:txBody>
                    <a:bodyPr/>
                    <a:lstStyle/>
                    <a:p>
                      <a:pPr marL="0" marR="0" algn="ctr">
                        <a:spcBef>
                          <a:spcPts val="0"/>
                        </a:spcBef>
                        <a:spcAft>
                          <a:spcPts val="0"/>
                        </a:spcAft>
                      </a:pPr>
                      <a:r>
                        <a:rPr lang="en-GB" sz="800">
                          <a:effectLst/>
                        </a:rPr>
                        <a:t>13</a:t>
                      </a:r>
                      <a:endParaRPr lang="en-US" sz="800">
                        <a:effectLst/>
                      </a:endParaRPr>
                    </a:p>
                    <a:p>
                      <a:pPr marL="0" marR="0" algn="ctr">
                        <a:spcBef>
                          <a:spcPts val="0"/>
                        </a:spcBef>
                        <a:spcAft>
                          <a:spcPts val="0"/>
                        </a:spcAft>
                      </a:pPr>
                      <a:r>
                        <a:rPr lang="en-GB" sz="800">
                          <a:effectLst/>
                        </a:rPr>
                        <a:t>-40/-30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35.80±1.50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39.63±3.54</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MDA</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b="1">
                          <a:solidFill>
                            <a:srgbClr val="FF0000"/>
                          </a:solidFill>
                          <a:effectLst/>
                        </a:rPr>
                        <a:t>MDA</a:t>
                      </a:r>
                      <a:endParaRPr lang="en-US" sz="800" b="1">
                        <a:solidFill>
                          <a:srgbClr val="FF0000"/>
                        </a:solidFill>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672.77±21.27</a:t>
                      </a:r>
                      <a:endParaRPr lang="en-US" sz="8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1304400896"/>
                  </a:ext>
                </a:extLst>
              </a:tr>
              <a:tr h="297513">
                <a:tc>
                  <a:txBody>
                    <a:bodyPr/>
                    <a:lstStyle/>
                    <a:p>
                      <a:pPr marL="0" marR="0" algn="ctr">
                        <a:spcBef>
                          <a:spcPts val="0"/>
                        </a:spcBef>
                        <a:spcAft>
                          <a:spcPts val="0"/>
                        </a:spcAft>
                      </a:pPr>
                      <a:r>
                        <a:rPr lang="en-GB" sz="800">
                          <a:effectLst/>
                        </a:rPr>
                        <a:t>12</a:t>
                      </a:r>
                      <a:endParaRPr lang="en-US" sz="800">
                        <a:effectLst/>
                      </a:endParaRPr>
                    </a:p>
                    <a:p>
                      <a:pPr marL="0" marR="0" algn="ctr">
                        <a:spcBef>
                          <a:spcPts val="0"/>
                        </a:spcBef>
                        <a:spcAft>
                          <a:spcPts val="0"/>
                        </a:spcAft>
                      </a:pPr>
                      <a:r>
                        <a:rPr lang="en-GB" sz="800">
                          <a:effectLst/>
                        </a:rPr>
                        <a:t>-50/-40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34.10±1.40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36.60±4.96</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MDA</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b="1">
                          <a:solidFill>
                            <a:srgbClr val="FF0000"/>
                          </a:solidFill>
                          <a:effectLst/>
                        </a:rPr>
                        <a:t>MDA</a:t>
                      </a:r>
                      <a:endParaRPr lang="en-US" sz="800" b="1">
                        <a:solidFill>
                          <a:srgbClr val="FF0000"/>
                        </a:solidFill>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highlight>
                            <a:srgbClr val="FFFF00"/>
                          </a:highlight>
                        </a:rPr>
                        <a:t>680.10±21.45</a:t>
                      </a:r>
                      <a:endParaRPr lang="en-US" sz="8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1057007667"/>
                  </a:ext>
                </a:extLst>
              </a:tr>
              <a:tr h="297513">
                <a:tc>
                  <a:txBody>
                    <a:bodyPr/>
                    <a:lstStyle/>
                    <a:p>
                      <a:pPr marL="0" marR="0" algn="ctr">
                        <a:spcBef>
                          <a:spcPts val="0"/>
                        </a:spcBef>
                        <a:spcAft>
                          <a:spcPts val="0"/>
                        </a:spcAft>
                      </a:pPr>
                      <a:r>
                        <a:rPr lang="en-GB" sz="800">
                          <a:effectLst/>
                        </a:rPr>
                        <a:t>11</a:t>
                      </a:r>
                      <a:endParaRPr lang="en-US" sz="800">
                        <a:effectLst/>
                      </a:endParaRPr>
                    </a:p>
                    <a:p>
                      <a:pPr marL="0" marR="0" algn="ctr">
                        <a:spcBef>
                          <a:spcPts val="0"/>
                        </a:spcBef>
                        <a:spcAft>
                          <a:spcPts val="0"/>
                        </a:spcAft>
                      </a:pPr>
                      <a:r>
                        <a:rPr lang="en-GB" sz="800">
                          <a:effectLst/>
                        </a:rPr>
                        <a:t>-60/-50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33.33±1.40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33.18±1.62</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MDA</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b="1">
                          <a:solidFill>
                            <a:srgbClr val="FF0000"/>
                          </a:solidFill>
                          <a:effectLst/>
                        </a:rPr>
                        <a:t>MDA</a:t>
                      </a:r>
                      <a:endParaRPr lang="en-US" sz="800" b="1">
                        <a:solidFill>
                          <a:srgbClr val="FF0000"/>
                        </a:solidFill>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644.60±20.43</a:t>
                      </a:r>
                      <a:endParaRPr lang="en-US" sz="8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992509073"/>
                  </a:ext>
                </a:extLst>
              </a:tr>
              <a:tr h="297513">
                <a:tc>
                  <a:txBody>
                    <a:bodyPr/>
                    <a:lstStyle/>
                    <a:p>
                      <a:pPr marL="0" marR="0" algn="ctr">
                        <a:spcBef>
                          <a:spcPts val="0"/>
                        </a:spcBef>
                        <a:spcAft>
                          <a:spcPts val="0"/>
                        </a:spcAft>
                      </a:pPr>
                      <a:r>
                        <a:rPr lang="en-GB" sz="800">
                          <a:effectLst/>
                        </a:rPr>
                        <a:t>10</a:t>
                      </a:r>
                      <a:endParaRPr lang="en-US" sz="800">
                        <a:effectLst/>
                      </a:endParaRPr>
                    </a:p>
                    <a:p>
                      <a:pPr marL="0" marR="0" algn="ctr">
                        <a:spcBef>
                          <a:spcPts val="0"/>
                        </a:spcBef>
                        <a:spcAft>
                          <a:spcPts val="0"/>
                        </a:spcAft>
                      </a:pPr>
                      <a:r>
                        <a:rPr lang="en-GB" sz="800">
                          <a:effectLst/>
                        </a:rPr>
                        <a:t>-70/-60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35.48±1.46</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36.56±4.37</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MDA</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b="1">
                          <a:solidFill>
                            <a:srgbClr val="FF0000"/>
                          </a:solidFill>
                          <a:effectLst/>
                        </a:rPr>
                        <a:t>MDA</a:t>
                      </a:r>
                      <a:endParaRPr lang="en-US" sz="800" b="1">
                        <a:solidFill>
                          <a:srgbClr val="FF0000"/>
                        </a:solidFill>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highlight>
                            <a:srgbClr val="FFFF00"/>
                          </a:highlight>
                        </a:rPr>
                        <a:t>650.54±20.60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2841848080"/>
                  </a:ext>
                </a:extLst>
              </a:tr>
              <a:tr h="297513">
                <a:tc>
                  <a:txBody>
                    <a:bodyPr/>
                    <a:lstStyle/>
                    <a:p>
                      <a:pPr marL="0" marR="0" algn="ctr">
                        <a:spcBef>
                          <a:spcPts val="0"/>
                        </a:spcBef>
                        <a:spcAft>
                          <a:spcPts val="0"/>
                        </a:spcAft>
                      </a:pPr>
                      <a:r>
                        <a:rPr lang="en-GB" sz="800">
                          <a:effectLst/>
                        </a:rPr>
                        <a:t>9</a:t>
                      </a:r>
                      <a:endParaRPr lang="en-US" sz="800">
                        <a:effectLst/>
                      </a:endParaRPr>
                    </a:p>
                    <a:p>
                      <a:pPr marL="0" marR="0" algn="ctr">
                        <a:spcBef>
                          <a:spcPts val="0"/>
                        </a:spcBef>
                        <a:spcAft>
                          <a:spcPts val="0"/>
                        </a:spcAft>
                      </a:pPr>
                      <a:r>
                        <a:rPr lang="en-GB" sz="800">
                          <a:effectLst/>
                        </a:rPr>
                        <a:t>-80/-70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38.67±1.62</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42.87±5.27</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MDA</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b="1">
                          <a:solidFill>
                            <a:srgbClr val="FF0000"/>
                          </a:solidFill>
                          <a:effectLst/>
                        </a:rPr>
                        <a:t>MDA</a:t>
                      </a:r>
                      <a:endParaRPr lang="en-US" sz="800" b="1">
                        <a:solidFill>
                          <a:srgbClr val="FF0000"/>
                        </a:solidFill>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649.16±20.60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2998045819"/>
                  </a:ext>
                </a:extLst>
              </a:tr>
              <a:tr h="297513">
                <a:tc>
                  <a:txBody>
                    <a:bodyPr/>
                    <a:lstStyle/>
                    <a:p>
                      <a:pPr marL="0" marR="0" algn="ctr">
                        <a:spcBef>
                          <a:spcPts val="0"/>
                        </a:spcBef>
                        <a:spcAft>
                          <a:spcPts val="0"/>
                        </a:spcAft>
                      </a:pPr>
                      <a:r>
                        <a:rPr lang="en-GB" sz="800">
                          <a:effectLst/>
                        </a:rPr>
                        <a:t>8</a:t>
                      </a:r>
                      <a:endParaRPr lang="en-US" sz="800">
                        <a:effectLst/>
                      </a:endParaRPr>
                    </a:p>
                    <a:p>
                      <a:pPr marL="0" marR="0" algn="ctr">
                        <a:spcBef>
                          <a:spcPts val="0"/>
                        </a:spcBef>
                        <a:spcAft>
                          <a:spcPts val="0"/>
                        </a:spcAft>
                      </a:pPr>
                      <a:r>
                        <a:rPr lang="en-GB" sz="800">
                          <a:effectLst/>
                        </a:rPr>
                        <a:t>-90/-80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43.10±1.64</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39.65±5.10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highlight>
                            <a:srgbClr val="FFFF00"/>
                          </a:highlight>
                        </a:rPr>
                        <a:t>65.26±12.30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b="1">
                          <a:solidFill>
                            <a:srgbClr val="FF0000"/>
                          </a:solidFill>
                          <a:effectLst/>
                        </a:rPr>
                        <a:t>MDA</a:t>
                      </a:r>
                      <a:endParaRPr lang="en-US" sz="800" b="1">
                        <a:solidFill>
                          <a:srgbClr val="FF0000"/>
                        </a:solidFill>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620.84±19.64</a:t>
                      </a:r>
                      <a:endParaRPr lang="en-US" sz="8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22892251"/>
                  </a:ext>
                </a:extLst>
              </a:tr>
              <a:tr h="297513">
                <a:tc>
                  <a:txBody>
                    <a:bodyPr/>
                    <a:lstStyle/>
                    <a:p>
                      <a:pPr marL="0" marR="0" algn="ctr">
                        <a:spcBef>
                          <a:spcPts val="0"/>
                        </a:spcBef>
                        <a:spcAft>
                          <a:spcPts val="0"/>
                        </a:spcAft>
                      </a:pPr>
                      <a:r>
                        <a:rPr lang="en-GB" sz="800">
                          <a:effectLst/>
                        </a:rPr>
                        <a:t>7</a:t>
                      </a:r>
                      <a:endParaRPr lang="en-US" sz="800">
                        <a:effectLst/>
                      </a:endParaRPr>
                    </a:p>
                    <a:p>
                      <a:pPr marL="0" marR="0" algn="ctr">
                        <a:spcBef>
                          <a:spcPts val="0"/>
                        </a:spcBef>
                        <a:spcAft>
                          <a:spcPts val="0"/>
                        </a:spcAft>
                      </a:pPr>
                      <a:r>
                        <a:rPr lang="en-GB" sz="800">
                          <a:effectLst/>
                        </a:rPr>
                        <a:t>-100/-90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39.25±1.30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39.85±3.10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MDA</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b="1">
                          <a:solidFill>
                            <a:srgbClr val="FF0000"/>
                          </a:solidFill>
                          <a:effectLst/>
                        </a:rPr>
                        <a:t>MDA</a:t>
                      </a:r>
                      <a:endParaRPr lang="en-US" sz="800" b="1">
                        <a:solidFill>
                          <a:srgbClr val="FF0000"/>
                        </a:solidFill>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602.72±18.40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3818192652"/>
                  </a:ext>
                </a:extLst>
              </a:tr>
              <a:tr h="297513">
                <a:tc>
                  <a:txBody>
                    <a:bodyPr/>
                    <a:lstStyle/>
                    <a:p>
                      <a:pPr marL="0" marR="0" algn="ctr">
                        <a:spcBef>
                          <a:spcPts val="0"/>
                        </a:spcBef>
                        <a:spcAft>
                          <a:spcPts val="0"/>
                        </a:spcAft>
                      </a:pPr>
                      <a:r>
                        <a:rPr lang="en-GB" sz="800">
                          <a:effectLst/>
                        </a:rPr>
                        <a:t>6</a:t>
                      </a:r>
                      <a:endParaRPr lang="en-US" sz="800">
                        <a:effectLst/>
                      </a:endParaRPr>
                    </a:p>
                    <a:p>
                      <a:pPr marL="0" marR="0" algn="ctr">
                        <a:spcBef>
                          <a:spcPts val="0"/>
                        </a:spcBef>
                        <a:spcAft>
                          <a:spcPts val="0"/>
                        </a:spcAft>
                      </a:pPr>
                      <a:r>
                        <a:rPr lang="en-GB" sz="800">
                          <a:effectLst/>
                        </a:rPr>
                        <a:t>-110/-100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41.70±1.68</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45.08±5.83</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highlight>
                            <a:srgbClr val="FFFF00"/>
                          </a:highlight>
                        </a:rPr>
                        <a:t>34.80±6.52</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b="1">
                          <a:solidFill>
                            <a:srgbClr val="FF0000"/>
                          </a:solidFill>
                          <a:effectLst/>
                        </a:rPr>
                        <a:t>MDA</a:t>
                      </a:r>
                      <a:endParaRPr lang="en-US" sz="800" b="1">
                        <a:solidFill>
                          <a:srgbClr val="FF0000"/>
                        </a:solidFill>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highlight>
                            <a:srgbClr val="FFFF00"/>
                          </a:highlight>
                        </a:rPr>
                        <a:t>631.96±20.06</a:t>
                      </a:r>
                      <a:endParaRPr lang="en-US" sz="8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3501213018"/>
                  </a:ext>
                </a:extLst>
              </a:tr>
              <a:tr h="297513">
                <a:tc>
                  <a:txBody>
                    <a:bodyPr/>
                    <a:lstStyle/>
                    <a:p>
                      <a:pPr marL="0" marR="0" algn="ctr">
                        <a:spcBef>
                          <a:spcPts val="0"/>
                        </a:spcBef>
                        <a:spcAft>
                          <a:spcPts val="0"/>
                        </a:spcAft>
                      </a:pPr>
                      <a:r>
                        <a:rPr lang="en-GB" sz="800">
                          <a:effectLst/>
                        </a:rPr>
                        <a:t>5</a:t>
                      </a:r>
                      <a:endParaRPr lang="en-US" sz="800">
                        <a:effectLst/>
                      </a:endParaRPr>
                    </a:p>
                    <a:p>
                      <a:pPr marL="0" marR="0" algn="ctr">
                        <a:spcBef>
                          <a:spcPts val="0"/>
                        </a:spcBef>
                        <a:spcAft>
                          <a:spcPts val="0"/>
                        </a:spcAft>
                      </a:pPr>
                      <a:r>
                        <a:rPr lang="en-GB" sz="800">
                          <a:effectLst/>
                        </a:rPr>
                        <a:t>-120/-110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34.36±1.46</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31.39±4.54</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highlight>
                            <a:srgbClr val="FFFF00"/>
                          </a:highlight>
                        </a:rPr>
                        <a:t>54.72±14.13</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b="1">
                          <a:solidFill>
                            <a:srgbClr val="FF0000"/>
                          </a:solidFill>
                          <a:effectLst/>
                        </a:rPr>
                        <a:t>MDA</a:t>
                      </a:r>
                      <a:endParaRPr lang="en-US" sz="800" b="1">
                        <a:solidFill>
                          <a:srgbClr val="FF0000"/>
                        </a:solidFill>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594.54±18.87</a:t>
                      </a:r>
                      <a:endParaRPr lang="en-US" sz="8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1239960319"/>
                  </a:ext>
                </a:extLst>
              </a:tr>
              <a:tr h="297513">
                <a:tc>
                  <a:txBody>
                    <a:bodyPr/>
                    <a:lstStyle/>
                    <a:p>
                      <a:pPr marL="0" marR="0" algn="ctr">
                        <a:spcBef>
                          <a:spcPts val="0"/>
                        </a:spcBef>
                        <a:spcAft>
                          <a:spcPts val="0"/>
                        </a:spcAft>
                      </a:pPr>
                      <a:r>
                        <a:rPr lang="en-GB" sz="800">
                          <a:effectLst/>
                        </a:rPr>
                        <a:t>4</a:t>
                      </a:r>
                      <a:endParaRPr lang="en-US" sz="800">
                        <a:effectLst/>
                      </a:endParaRPr>
                    </a:p>
                    <a:p>
                      <a:pPr marL="0" marR="0" algn="ctr">
                        <a:spcBef>
                          <a:spcPts val="0"/>
                        </a:spcBef>
                        <a:spcAft>
                          <a:spcPts val="0"/>
                        </a:spcAft>
                      </a:pPr>
                      <a:r>
                        <a:rPr lang="en-GB" sz="800">
                          <a:effectLst/>
                        </a:rPr>
                        <a:t>-130/-120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41.57±1.63</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45.57±4.80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MDA</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b="1">
                          <a:solidFill>
                            <a:srgbClr val="FF0000"/>
                          </a:solidFill>
                          <a:effectLst/>
                        </a:rPr>
                        <a:t>MDA</a:t>
                      </a:r>
                      <a:endParaRPr lang="en-US" sz="800" b="1">
                        <a:solidFill>
                          <a:srgbClr val="FF0000"/>
                        </a:solidFill>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highlight>
                            <a:srgbClr val="FFFF00"/>
                          </a:highlight>
                        </a:rPr>
                        <a:t>620.10±19.62</a:t>
                      </a:r>
                      <a:endParaRPr lang="en-US" sz="8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2713743493"/>
                  </a:ext>
                </a:extLst>
              </a:tr>
              <a:tr h="297513">
                <a:tc>
                  <a:txBody>
                    <a:bodyPr/>
                    <a:lstStyle/>
                    <a:p>
                      <a:pPr marL="0" marR="0" algn="ctr">
                        <a:spcBef>
                          <a:spcPts val="0"/>
                        </a:spcBef>
                        <a:spcAft>
                          <a:spcPts val="0"/>
                        </a:spcAft>
                      </a:pPr>
                      <a:r>
                        <a:rPr lang="en-GB" sz="800">
                          <a:effectLst/>
                        </a:rPr>
                        <a:t>3</a:t>
                      </a:r>
                      <a:endParaRPr lang="en-US" sz="800">
                        <a:effectLst/>
                      </a:endParaRPr>
                    </a:p>
                    <a:p>
                      <a:pPr marL="0" marR="0" algn="ctr">
                        <a:spcBef>
                          <a:spcPts val="0"/>
                        </a:spcBef>
                        <a:spcAft>
                          <a:spcPts val="0"/>
                        </a:spcAft>
                      </a:pPr>
                      <a:r>
                        <a:rPr lang="en-GB" sz="800">
                          <a:effectLst/>
                        </a:rPr>
                        <a:t>-140/-130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36.97±1.48</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37.30±4.02</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MDA</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b="1">
                          <a:solidFill>
                            <a:srgbClr val="FF0000"/>
                          </a:solidFill>
                          <a:effectLst/>
                        </a:rPr>
                        <a:t>MDA</a:t>
                      </a:r>
                      <a:endParaRPr lang="en-US" sz="800" b="1">
                        <a:solidFill>
                          <a:srgbClr val="FF0000"/>
                        </a:solidFill>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616.07±19.50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1435906425"/>
                  </a:ext>
                </a:extLst>
              </a:tr>
              <a:tr h="297513">
                <a:tc>
                  <a:txBody>
                    <a:bodyPr/>
                    <a:lstStyle/>
                    <a:p>
                      <a:pPr marL="0" marR="0" algn="ctr">
                        <a:spcBef>
                          <a:spcPts val="0"/>
                        </a:spcBef>
                        <a:spcAft>
                          <a:spcPts val="0"/>
                        </a:spcAft>
                      </a:pPr>
                      <a:r>
                        <a:rPr lang="en-GB" sz="800">
                          <a:effectLst/>
                        </a:rPr>
                        <a:t>2</a:t>
                      </a:r>
                      <a:endParaRPr lang="en-US" sz="800">
                        <a:effectLst/>
                      </a:endParaRPr>
                    </a:p>
                    <a:p>
                      <a:pPr marL="0" marR="0" algn="ctr">
                        <a:spcBef>
                          <a:spcPts val="0"/>
                        </a:spcBef>
                        <a:spcAft>
                          <a:spcPts val="0"/>
                        </a:spcAft>
                      </a:pPr>
                      <a:r>
                        <a:rPr lang="en-GB" sz="800">
                          <a:effectLst/>
                        </a:rPr>
                        <a:t>-150/-140</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38.92±1.33</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39.87±3.28</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MDA</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b="1">
                          <a:solidFill>
                            <a:srgbClr val="FF0000"/>
                          </a:solidFill>
                          <a:effectLst/>
                        </a:rPr>
                        <a:t>MDA</a:t>
                      </a:r>
                      <a:endParaRPr lang="en-US" sz="800" b="1">
                        <a:solidFill>
                          <a:srgbClr val="FF0000"/>
                        </a:solidFill>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highlight>
                            <a:srgbClr val="FFFF00"/>
                          </a:highlight>
                        </a:rPr>
                        <a:t>640.00±19.56</a:t>
                      </a:r>
                      <a:endParaRPr lang="en-US" sz="8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2857492522"/>
                  </a:ext>
                </a:extLst>
              </a:tr>
              <a:tr h="297513">
                <a:tc>
                  <a:txBody>
                    <a:bodyPr/>
                    <a:lstStyle/>
                    <a:p>
                      <a:pPr marL="0" marR="0" algn="ctr">
                        <a:spcBef>
                          <a:spcPts val="0"/>
                        </a:spcBef>
                        <a:spcAft>
                          <a:spcPts val="0"/>
                        </a:spcAft>
                      </a:pPr>
                      <a:r>
                        <a:rPr lang="en-GB" sz="800">
                          <a:effectLst/>
                        </a:rPr>
                        <a:t>1</a:t>
                      </a:r>
                    </a:p>
                    <a:p>
                      <a:pPr marL="0" marR="0" algn="ctr">
                        <a:spcBef>
                          <a:spcPts val="0"/>
                        </a:spcBef>
                        <a:spcAft>
                          <a:spcPts val="0"/>
                        </a:spcAft>
                      </a:pPr>
                      <a:r>
                        <a:rPr lang="en-GB" sz="800">
                          <a:effectLst/>
                        </a:rPr>
                        <a:t>-160/-150</a:t>
                      </a:r>
                      <a:endParaRPr lang="en-US" sz="800">
                        <a:effectLst/>
                      </a:endParaRPr>
                    </a:p>
                    <a:p>
                      <a:pPr marL="0" marR="0" algn="ctr">
                        <a:spcBef>
                          <a:spcPts val="0"/>
                        </a:spcBef>
                        <a:spcAft>
                          <a:spcPts val="0"/>
                        </a:spcAft>
                      </a:pPr>
                      <a:r>
                        <a:rPr lang="en-GB" sz="800">
                          <a:effectLst/>
                        </a:rPr>
                        <a:t> </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42.58±1.62</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44.10±4.64</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MDA</a:t>
                      </a:r>
                      <a:endParaRPr lang="en-US" sz="800">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b="1">
                          <a:solidFill>
                            <a:srgbClr val="FF0000"/>
                          </a:solidFill>
                          <a:effectLst/>
                        </a:rPr>
                        <a:t>MDA</a:t>
                      </a:r>
                      <a:endParaRPr lang="en-US" sz="800" b="1">
                        <a:solidFill>
                          <a:srgbClr val="FF0000"/>
                        </a:solidFill>
                        <a:effectLst/>
                        <a:latin typeface="Times New Roman" panose="02020603050405020304" pitchFamily="18" charset="0"/>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800">
                          <a:effectLst/>
                        </a:rPr>
                        <a:t>622.67±19.55</a:t>
                      </a:r>
                      <a:endParaRPr lang="en-US" sz="8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1035631310"/>
                  </a:ext>
                </a:extLst>
              </a:tr>
            </a:tbl>
          </a:graphicData>
        </a:graphic>
      </p:graphicFrame>
      <p:sp>
        <p:nvSpPr>
          <p:cNvPr id="3" name="TextBox 2">
            <a:extLst>
              <a:ext uri="{FF2B5EF4-FFF2-40B4-BE49-F238E27FC236}">
                <a16:creationId xmlns:a16="http://schemas.microsoft.com/office/drawing/2014/main" id="{24EF3451-F0CB-46B2-8B59-C44F12F1E422}"/>
              </a:ext>
            </a:extLst>
          </p:cNvPr>
          <p:cNvSpPr txBox="1"/>
          <p:nvPr/>
        </p:nvSpPr>
        <p:spPr>
          <a:xfrm>
            <a:off x="990600" y="2862958"/>
            <a:ext cx="2286000" cy="1200329"/>
          </a:xfrm>
          <a:prstGeom prst="rect">
            <a:avLst/>
          </a:prstGeom>
          <a:noFill/>
        </p:spPr>
        <p:txBody>
          <a:bodyPr wrap="square" rtlCol="0">
            <a:spAutoFit/>
          </a:bodyPr>
          <a:lstStyle/>
          <a:p>
            <a:r>
              <a:rPr lang="en-US" b="1">
                <a:latin typeface="Georgia" panose="02040502050405020303" pitchFamily="18" charset="0"/>
              </a:rPr>
              <a:t>MDA = </a:t>
            </a:r>
          </a:p>
          <a:p>
            <a:r>
              <a:rPr lang="en-US" b="1">
                <a:latin typeface="Georgia" panose="02040502050405020303" pitchFamily="18" charset="0"/>
              </a:rPr>
              <a:t>Minimum Detectable Activity</a:t>
            </a:r>
          </a:p>
        </p:txBody>
      </p:sp>
    </p:spTree>
    <p:extLst>
      <p:ext uri="{BB962C8B-B14F-4D97-AF65-F5344CB8AC3E}">
        <p14:creationId xmlns:p14="http://schemas.microsoft.com/office/powerpoint/2010/main" val="308358409"/>
      </p:ext>
    </p:extLst>
  </p:cSld>
  <p:clrMapOvr>
    <a:masterClrMapping/>
  </p:clrMapOvr>
  <mc:AlternateContent xmlns:mc="http://schemas.openxmlformats.org/markup-compatibility/2006">
    <mc:Choice xmlns:p14="http://schemas.microsoft.com/office/powerpoint/2010/main" Requires="p14">
      <p:transition spd="med" p14:dur="700" advClick="0" advTm="25000">
        <p:fade/>
      </p:transition>
    </mc:Choice>
    <mc:Fallback>
      <p:transition spd="med" advClick="0" advTm="25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53723-D3EE-7990-1A67-913416982F50}"/>
              </a:ext>
            </a:extLst>
          </p:cNvPr>
          <p:cNvSpPr>
            <a:spLocks noGrp="1"/>
          </p:cNvSpPr>
          <p:nvPr>
            <p:ph type="title"/>
          </p:nvPr>
        </p:nvSpPr>
        <p:spPr>
          <a:xfrm>
            <a:off x="457200" y="3748"/>
            <a:ext cx="8229600" cy="638957"/>
          </a:xfrm>
        </p:spPr>
        <p:txBody>
          <a:bodyPr/>
          <a:lstStyle/>
          <a:p>
            <a:r>
              <a:rPr lang="ro-RO" sz="1800" b="1">
                <a:effectLst/>
                <a:latin typeface="+mn-lt"/>
                <a:ea typeface="Arial Unicode MS"/>
              </a:rPr>
              <a:t>The activity concentrations </a:t>
            </a:r>
            <a:r>
              <a:rPr lang="ro-RO" sz="1800" b="1">
                <a:effectLst/>
                <a:latin typeface="+mn-lt"/>
                <a:ea typeface="Times New Roman" panose="02020603050405020304" pitchFamily="18" charset="0"/>
              </a:rPr>
              <a:t>of </a:t>
            </a:r>
            <a:r>
              <a:rPr lang="en-US" sz="1800" b="1">
                <a:effectLst/>
                <a:latin typeface="+mn-lt"/>
                <a:ea typeface="Times New Roman" panose="02020603050405020304" pitchFamily="18" charset="0"/>
              </a:rPr>
              <a:t>210Pb; intercomparison of gamma spectrometry results with LSC results, in conjunction with 40K results </a:t>
            </a:r>
            <a:r>
              <a:rPr lang="ro-RO" sz="1800" b="1">
                <a:effectLst/>
                <a:latin typeface="+mn-lt"/>
                <a:ea typeface="Times New Roman" panose="02020603050405020304" pitchFamily="18" charset="0"/>
              </a:rPr>
              <a:t>[Bq/kg]</a:t>
            </a:r>
            <a:r>
              <a:rPr lang="en-US" sz="1800" b="1">
                <a:effectLst/>
                <a:latin typeface="+mn-lt"/>
                <a:ea typeface="Times New Roman" panose="02020603050405020304" pitchFamily="18" charset="0"/>
              </a:rPr>
              <a:t>; Table 4</a:t>
            </a:r>
            <a:endParaRPr lang="en-US" sz="1800" b="1"/>
          </a:p>
        </p:txBody>
      </p:sp>
      <p:graphicFrame>
        <p:nvGraphicFramePr>
          <p:cNvPr id="6" name="Table 5">
            <a:extLst>
              <a:ext uri="{FF2B5EF4-FFF2-40B4-BE49-F238E27FC236}">
                <a16:creationId xmlns:a16="http://schemas.microsoft.com/office/drawing/2014/main" id="{5BB45C78-4083-47AE-61BD-DDB8F4E744EF}"/>
              </a:ext>
            </a:extLst>
          </p:cNvPr>
          <p:cNvGraphicFramePr>
            <a:graphicFrameLocks noGrp="1"/>
          </p:cNvGraphicFramePr>
          <p:nvPr>
            <p:extLst>
              <p:ext uri="{D42A27DB-BD31-4B8C-83A1-F6EECF244321}">
                <p14:modId xmlns:p14="http://schemas.microsoft.com/office/powerpoint/2010/main" val="4191441175"/>
              </p:ext>
            </p:extLst>
          </p:nvPr>
        </p:nvGraphicFramePr>
        <p:xfrm>
          <a:off x="2955325" y="740452"/>
          <a:ext cx="3233350" cy="5377095"/>
        </p:xfrm>
        <a:graphic>
          <a:graphicData uri="http://schemas.openxmlformats.org/drawingml/2006/table">
            <a:tbl>
              <a:tblPr firstRow="1" firstCol="1" bandRow="1">
                <a:tableStyleId>{5C22544A-7EE6-4342-B048-85BDC9FD1C3A}</a:tableStyleId>
              </a:tblPr>
              <a:tblGrid>
                <a:gridCol w="1252150">
                  <a:extLst>
                    <a:ext uri="{9D8B030D-6E8A-4147-A177-3AD203B41FA5}">
                      <a16:colId xmlns:a16="http://schemas.microsoft.com/office/drawing/2014/main" val="2295401060"/>
                    </a:ext>
                  </a:extLst>
                </a:gridCol>
                <a:gridCol w="990600">
                  <a:extLst>
                    <a:ext uri="{9D8B030D-6E8A-4147-A177-3AD203B41FA5}">
                      <a16:colId xmlns:a16="http://schemas.microsoft.com/office/drawing/2014/main" val="3822269556"/>
                    </a:ext>
                  </a:extLst>
                </a:gridCol>
                <a:gridCol w="990600">
                  <a:extLst>
                    <a:ext uri="{9D8B030D-6E8A-4147-A177-3AD203B41FA5}">
                      <a16:colId xmlns:a16="http://schemas.microsoft.com/office/drawing/2014/main" val="4168700337"/>
                    </a:ext>
                  </a:extLst>
                </a:gridCol>
              </a:tblGrid>
              <a:tr h="479328">
                <a:tc>
                  <a:txBody>
                    <a:bodyPr/>
                    <a:lstStyle/>
                    <a:p>
                      <a:pPr marL="0" marR="0" algn="ctr">
                        <a:spcBef>
                          <a:spcPts val="0"/>
                        </a:spcBef>
                        <a:spcAft>
                          <a:spcPts val="0"/>
                        </a:spcAft>
                      </a:pPr>
                      <a:r>
                        <a:rPr lang="en-GB" sz="1200">
                          <a:effectLst/>
                          <a:latin typeface="+mn-lt"/>
                        </a:rPr>
                        <a:t>Sample code soil/depth</a:t>
                      </a:r>
                      <a:endParaRPr lang="en-US" sz="1200">
                        <a:effectLst/>
                        <a:latin typeface="+mn-lt"/>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1200" baseline="30000">
                          <a:effectLst/>
                          <a:latin typeface="+mn-lt"/>
                        </a:rPr>
                        <a:t>210</a:t>
                      </a:r>
                      <a:r>
                        <a:rPr lang="en-GB" sz="1200">
                          <a:effectLst/>
                          <a:latin typeface="+mn-lt"/>
                        </a:rPr>
                        <a:t>Pb</a:t>
                      </a:r>
                      <a:endParaRPr lang="en-US" sz="1200">
                        <a:effectLst/>
                        <a:latin typeface="+mn-lt"/>
                      </a:endParaRPr>
                    </a:p>
                    <a:p>
                      <a:pPr marL="0" marR="0" algn="ctr">
                        <a:spcBef>
                          <a:spcPts val="0"/>
                        </a:spcBef>
                        <a:spcAft>
                          <a:spcPts val="0"/>
                        </a:spcAft>
                      </a:pPr>
                      <a:r>
                        <a:rPr lang="ro-RO" sz="1200">
                          <a:effectLst/>
                          <a:latin typeface="+mn-lt"/>
                        </a:rPr>
                        <a:t>[</a:t>
                      </a:r>
                      <a:r>
                        <a:rPr lang="en-GB" sz="1200">
                          <a:effectLst/>
                          <a:latin typeface="+mn-lt"/>
                        </a:rPr>
                        <a:t>Bq/kg] gamma</a:t>
                      </a:r>
                      <a:endParaRPr lang="en-US" sz="1200">
                        <a:effectLst/>
                        <a:latin typeface="+mn-lt"/>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1200" baseline="30000">
                          <a:effectLst/>
                          <a:latin typeface="+mn-lt"/>
                        </a:rPr>
                        <a:t>210</a:t>
                      </a:r>
                      <a:r>
                        <a:rPr lang="en-GB" sz="1200">
                          <a:effectLst/>
                          <a:latin typeface="+mn-lt"/>
                        </a:rPr>
                        <a:t>Pb</a:t>
                      </a:r>
                      <a:endParaRPr lang="en-US" sz="1200">
                        <a:effectLst/>
                        <a:latin typeface="+mn-lt"/>
                      </a:endParaRPr>
                    </a:p>
                    <a:p>
                      <a:pPr marL="0" marR="0" algn="ctr">
                        <a:spcBef>
                          <a:spcPts val="0"/>
                        </a:spcBef>
                        <a:spcAft>
                          <a:spcPts val="0"/>
                        </a:spcAft>
                      </a:pPr>
                      <a:r>
                        <a:rPr lang="ro-RO" sz="1200">
                          <a:effectLst/>
                          <a:latin typeface="+mn-lt"/>
                        </a:rPr>
                        <a:t>[</a:t>
                      </a:r>
                      <a:r>
                        <a:rPr lang="en-GB" sz="1200">
                          <a:effectLst/>
                          <a:latin typeface="+mn-lt"/>
                        </a:rPr>
                        <a:t>Bq/kg] </a:t>
                      </a:r>
                    </a:p>
                    <a:p>
                      <a:pPr marL="0" marR="0" algn="ctr">
                        <a:spcBef>
                          <a:spcPts val="0"/>
                        </a:spcBef>
                        <a:spcAft>
                          <a:spcPts val="0"/>
                        </a:spcAft>
                      </a:pPr>
                      <a:r>
                        <a:rPr lang="en-GB" sz="1200">
                          <a:effectLst/>
                          <a:latin typeface="+mn-lt"/>
                        </a:rPr>
                        <a:t>LSC</a:t>
                      </a:r>
                      <a:endParaRPr lang="en-US" sz="1200">
                        <a:effectLst/>
                        <a:latin typeface="+mn-lt"/>
                        <a:ea typeface="Times New Roman" panose="02020603050405020304" pitchFamily="18" charset="0"/>
                      </a:endParaRPr>
                    </a:p>
                  </a:txBody>
                  <a:tcPr marL="61770" marR="61770" marT="0" marB="0" anchor="ctr"/>
                </a:tc>
                <a:extLst>
                  <a:ext uri="{0D108BD9-81ED-4DB2-BD59-A6C34878D82A}">
                    <a16:rowId xmlns:a16="http://schemas.microsoft.com/office/drawing/2014/main" val="444381661"/>
                  </a:ext>
                </a:extLst>
              </a:tr>
              <a:tr h="297513">
                <a:tc>
                  <a:txBody>
                    <a:bodyPr/>
                    <a:lstStyle/>
                    <a:p>
                      <a:pPr marL="0" marR="0" algn="ctr">
                        <a:spcBef>
                          <a:spcPts val="0"/>
                        </a:spcBef>
                        <a:spcAft>
                          <a:spcPts val="0"/>
                        </a:spcAft>
                      </a:pPr>
                      <a:r>
                        <a:rPr lang="en-GB" sz="1200">
                          <a:effectLst/>
                          <a:latin typeface="+mn-lt"/>
                        </a:rPr>
                        <a:t>16; -10/0</a:t>
                      </a:r>
                      <a:endParaRPr lang="en-US" sz="1200">
                        <a:effectLst/>
                        <a:latin typeface="+mn-lt"/>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1200">
                          <a:effectLst/>
                          <a:latin typeface="+mn-lt"/>
                        </a:rPr>
                        <a:t>53.41 ± 15.13</a:t>
                      </a:r>
                      <a:endParaRPr lang="en-US" sz="1200">
                        <a:effectLst/>
                        <a:latin typeface="+mn-lt"/>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US" sz="1200">
                          <a:effectLst/>
                          <a:latin typeface="+mn-lt"/>
                          <a:ea typeface="Times New Roman" panose="02020603050405020304" pitchFamily="18" charset="0"/>
                        </a:rPr>
                        <a:t>46.26 </a:t>
                      </a:r>
                      <a:r>
                        <a:rPr lang="en-GB" sz="1200">
                          <a:effectLst/>
                          <a:latin typeface="+mn-lt"/>
                        </a:rPr>
                        <a:t>± 2.91</a:t>
                      </a:r>
                      <a:endParaRPr lang="en-US" sz="1200">
                        <a:effectLst/>
                        <a:latin typeface="+mn-lt"/>
                        <a:ea typeface="Times New Roman" panose="02020603050405020304" pitchFamily="18" charset="0"/>
                      </a:endParaRPr>
                    </a:p>
                  </a:txBody>
                  <a:tcPr marL="61770" marR="61770" marT="0" marB="0" anchor="ctr"/>
                </a:tc>
                <a:extLst>
                  <a:ext uri="{0D108BD9-81ED-4DB2-BD59-A6C34878D82A}">
                    <a16:rowId xmlns:a16="http://schemas.microsoft.com/office/drawing/2014/main" val="2668736766"/>
                  </a:ext>
                </a:extLst>
              </a:tr>
              <a:tr h="297513">
                <a:tc>
                  <a:txBody>
                    <a:bodyPr/>
                    <a:lstStyle/>
                    <a:p>
                      <a:pPr marL="0" marR="0" algn="ctr">
                        <a:spcBef>
                          <a:spcPts val="0"/>
                        </a:spcBef>
                        <a:spcAft>
                          <a:spcPts val="0"/>
                        </a:spcAft>
                      </a:pPr>
                      <a:r>
                        <a:rPr lang="en-GB" sz="1200">
                          <a:effectLst/>
                          <a:latin typeface="+mn-lt"/>
                        </a:rPr>
                        <a:t>15; -20/-10</a:t>
                      </a:r>
                      <a:endParaRPr lang="en-US" sz="1200">
                        <a:effectLst/>
                        <a:latin typeface="+mn-lt"/>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1200">
                          <a:effectLst/>
                          <a:latin typeface="+mn-lt"/>
                        </a:rPr>
                        <a:t>26.30 ± 5.16</a:t>
                      </a:r>
                      <a:endParaRPr lang="en-US" sz="1200">
                        <a:effectLst/>
                        <a:latin typeface="+mn-lt"/>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US" sz="1200">
                          <a:effectLst/>
                          <a:latin typeface="+mn-lt"/>
                          <a:ea typeface="Times New Roman" panose="02020603050405020304" pitchFamily="18" charset="0"/>
                        </a:rPr>
                        <a:t>17.95 </a:t>
                      </a:r>
                      <a:r>
                        <a:rPr lang="en-GB" sz="1200">
                          <a:effectLst/>
                          <a:latin typeface="+mn-lt"/>
                        </a:rPr>
                        <a:t>± 2.58</a:t>
                      </a:r>
                      <a:endParaRPr lang="en-US" sz="1200">
                        <a:effectLst/>
                        <a:latin typeface="+mn-lt"/>
                        <a:ea typeface="Times New Roman" panose="02020603050405020304" pitchFamily="18" charset="0"/>
                      </a:endParaRPr>
                    </a:p>
                  </a:txBody>
                  <a:tcPr marL="61770" marR="61770" marT="0" marB="0" anchor="ctr"/>
                </a:tc>
                <a:extLst>
                  <a:ext uri="{0D108BD9-81ED-4DB2-BD59-A6C34878D82A}">
                    <a16:rowId xmlns:a16="http://schemas.microsoft.com/office/drawing/2014/main" val="1836652786"/>
                  </a:ext>
                </a:extLst>
              </a:tr>
              <a:tr h="297513">
                <a:tc>
                  <a:txBody>
                    <a:bodyPr/>
                    <a:lstStyle/>
                    <a:p>
                      <a:pPr marL="0" marR="0" algn="ctr">
                        <a:spcBef>
                          <a:spcPts val="0"/>
                        </a:spcBef>
                        <a:spcAft>
                          <a:spcPts val="0"/>
                        </a:spcAft>
                      </a:pPr>
                      <a:r>
                        <a:rPr lang="en-GB" sz="1200">
                          <a:effectLst/>
                          <a:latin typeface="+mn-lt"/>
                        </a:rPr>
                        <a:t>14; -30/-20</a:t>
                      </a:r>
                      <a:endParaRPr lang="en-US" sz="1200">
                        <a:effectLst/>
                        <a:latin typeface="+mn-lt"/>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1200">
                          <a:effectLst/>
                          <a:latin typeface="+mn-lt"/>
                        </a:rPr>
                        <a:t>43.15 ± 8.50</a:t>
                      </a:r>
                      <a:endParaRPr lang="en-US" sz="1200">
                        <a:effectLst/>
                        <a:latin typeface="+mn-lt"/>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US" sz="1200">
                          <a:effectLst/>
                          <a:latin typeface="+mn-lt"/>
                          <a:ea typeface="Times New Roman" panose="02020603050405020304" pitchFamily="18" charset="0"/>
                        </a:rPr>
                        <a:t>37.15 </a:t>
                      </a:r>
                      <a:r>
                        <a:rPr lang="en-GB" sz="1200">
                          <a:effectLst/>
                          <a:latin typeface="+mn-lt"/>
                        </a:rPr>
                        <a:t>± 2.72</a:t>
                      </a:r>
                      <a:endParaRPr lang="en-US" sz="1200">
                        <a:effectLst/>
                        <a:latin typeface="+mn-lt"/>
                        <a:ea typeface="Times New Roman" panose="02020603050405020304" pitchFamily="18" charset="0"/>
                      </a:endParaRPr>
                    </a:p>
                  </a:txBody>
                  <a:tcPr marL="61770" marR="61770" marT="0" marB="0" anchor="ctr"/>
                </a:tc>
                <a:extLst>
                  <a:ext uri="{0D108BD9-81ED-4DB2-BD59-A6C34878D82A}">
                    <a16:rowId xmlns:a16="http://schemas.microsoft.com/office/drawing/2014/main" val="2871781753"/>
                  </a:ext>
                </a:extLst>
              </a:tr>
              <a:tr h="297513">
                <a:tc>
                  <a:txBody>
                    <a:bodyPr/>
                    <a:lstStyle/>
                    <a:p>
                      <a:pPr marL="0" marR="0" algn="ctr">
                        <a:spcBef>
                          <a:spcPts val="0"/>
                        </a:spcBef>
                        <a:spcAft>
                          <a:spcPts val="0"/>
                        </a:spcAft>
                      </a:pPr>
                      <a:r>
                        <a:rPr lang="en-GB" sz="1200">
                          <a:solidFill>
                            <a:srgbClr val="FF0000"/>
                          </a:solidFill>
                          <a:effectLst/>
                          <a:latin typeface="+mn-lt"/>
                        </a:rPr>
                        <a:t>13; -40/-30</a:t>
                      </a:r>
                      <a:endParaRPr lang="en-US" sz="1200">
                        <a:solidFill>
                          <a:srgbClr val="FF0000"/>
                        </a:solidFill>
                        <a:effectLst/>
                        <a:latin typeface="+mn-lt"/>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1200">
                          <a:effectLst/>
                          <a:latin typeface="+mn-lt"/>
                        </a:rPr>
                        <a:t>MDA</a:t>
                      </a:r>
                      <a:endParaRPr lang="en-US" sz="1200">
                        <a:effectLst/>
                        <a:latin typeface="+mn-lt"/>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US" sz="1200">
                          <a:effectLst/>
                          <a:highlight>
                            <a:srgbClr val="FFFF00"/>
                          </a:highlight>
                          <a:latin typeface="+mn-lt"/>
                          <a:ea typeface="Times New Roman" panose="02020603050405020304" pitchFamily="18" charset="0"/>
                        </a:rPr>
                        <a:t>38.61 </a:t>
                      </a:r>
                      <a:r>
                        <a:rPr lang="en-GB" sz="1200">
                          <a:effectLst/>
                          <a:highlight>
                            <a:srgbClr val="FFFF00"/>
                          </a:highlight>
                          <a:latin typeface="+mn-lt"/>
                        </a:rPr>
                        <a:t>± 2.80</a:t>
                      </a:r>
                      <a:endParaRPr lang="en-US" sz="1200">
                        <a:effectLst/>
                        <a:highlight>
                          <a:srgbClr val="FFFF00"/>
                        </a:highlight>
                        <a:latin typeface="+mn-lt"/>
                        <a:ea typeface="Times New Roman" panose="02020603050405020304" pitchFamily="18" charset="0"/>
                      </a:endParaRPr>
                    </a:p>
                  </a:txBody>
                  <a:tcPr marL="61770" marR="61770" marT="0" marB="0" anchor="ctr"/>
                </a:tc>
                <a:extLst>
                  <a:ext uri="{0D108BD9-81ED-4DB2-BD59-A6C34878D82A}">
                    <a16:rowId xmlns:a16="http://schemas.microsoft.com/office/drawing/2014/main" val="1304400896"/>
                  </a:ext>
                </a:extLst>
              </a:tr>
              <a:tr h="297513">
                <a:tc>
                  <a:txBody>
                    <a:bodyPr/>
                    <a:lstStyle/>
                    <a:p>
                      <a:pPr marL="0" marR="0" algn="ctr">
                        <a:spcBef>
                          <a:spcPts val="0"/>
                        </a:spcBef>
                        <a:spcAft>
                          <a:spcPts val="0"/>
                        </a:spcAft>
                      </a:pPr>
                      <a:r>
                        <a:rPr lang="en-GB" sz="1200">
                          <a:effectLst/>
                          <a:latin typeface="+mn-lt"/>
                        </a:rPr>
                        <a:t>12; -50/-40</a:t>
                      </a:r>
                      <a:endParaRPr lang="en-US" sz="1200">
                        <a:effectLst/>
                        <a:latin typeface="+mn-lt"/>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1200">
                          <a:effectLst/>
                          <a:latin typeface="+mn-lt"/>
                        </a:rPr>
                        <a:t>MDA</a:t>
                      </a:r>
                      <a:endParaRPr lang="en-US" sz="1200">
                        <a:effectLst/>
                        <a:latin typeface="+mn-lt"/>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US" sz="1200">
                          <a:effectLst/>
                          <a:latin typeface="+mn-lt"/>
                          <a:ea typeface="Times New Roman" panose="02020603050405020304" pitchFamily="18" charset="0"/>
                        </a:rPr>
                        <a:t>32.34 </a:t>
                      </a:r>
                      <a:r>
                        <a:rPr lang="en-GB" sz="1200">
                          <a:effectLst/>
                          <a:latin typeface="+mn-lt"/>
                        </a:rPr>
                        <a:t>± 2.97</a:t>
                      </a:r>
                      <a:endParaRPr lang="en-US" sz="1200">
                        <a:effectLst/>
                        <a:latin typeface="+mn-lt"/>
                        <a:ea typeface="Times New Roman" panose="02020603050405020304" pitchFamily="18" charset="0"/>
                      </a:endParaRPr>
                    </a:p>
                  </a:txBody>
                  <a:tcPr marL="61770" marR="61770" marT="0" marB="0" anchor="ctr"/>
                </a:tc>
                <a:extLst>
                  <a:ext uri="{0D108BD9-81ED-4DB2-BD59-A6C34878D82A}">
                    <a16:rowId xmlns:a16="http://schemas.microsoft.com/office/drawing/2014/main" val="1057007667"/>
                  </a:ext>
                </a:extLst>
              </a:tr>
              <a:tr h="297513">
                <a:tc>
                  <a:txBody>
                    <a:bodyPr/>
                    <a:lstStyle/>
                    <a:p>
                      <a:pPr marL="0" marR="0" algn="ctr">
                        <a:spcBef>
                          <a:spcPts val="0"/>
                        </a:spcBef>
                        <a:spcAft>
                          <a:spcPts val="0"/>
                        </a:spcAft>
                      </a:pPr>
                      <a:r>
                        <a:rPr lang="en-GB" sz="1200">
                          <a:effectLst/>
                          <a:latin typeface="+mn-lt"/>
                        </a:rPr>
                        <a:t>11; -60/-50</a:t>
                      </a:r>
                      <a:endParaRPr lang="en-US" sz="1200">
                        <a:effectLst/>
                        <a:latin typeface="+mn-lt"/>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1200">
                          <a:effectLst/>
                          <a:latin typeface="+mn-lt"/>
                        </a:rPr>
                        <a:t>MDA</a:t>
                      </a:r>
                      <a:endParaRPr lang="en-US" sz="1200">
                        <a:effectLst/>
                        <a:latin typeface="+mn-lt"/>
                        <a:ea typeface="Times New Roman" panose="02020603050405020304" pitchFamily="18" charset="0"/>
                      </a:endParaRPr>
                    </a:p>
                  </a:txBody>
                  <a:tcPr marL="61770" marR="6177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effectLst/>
                          <a:latin typeface="+mn-lt"/>
                          <a:ea typeface="Times New Roman" panose="02020603050405020304" pitchFamily="18" charset="0"/>
                        </a:rPr>
                        <a:t>34.05 </a:t>
                      </a:r>
                      <a:r>
                        <a:rPr lang="en-GB" sz="1200">
                          <a:effectLst/>
                          <a:latin typeface="+mn-lt"/>
                        </a:rPr>
                        <a:t>± 2.94</a:t>
                      </a:r>
                      <a:endParaRPr lang="en-US" sz="1200">
                        <a:effectLst/>
                        <a:latin typeface="+mn-lt"/>
                        <a:ea typeface="Times New Roman" panose="02020603050405020304" pitchFamily="18" charset="0"/>
                      </a:endParaRPr>
                    </a:p>
                  </a:txBody>
                  <a:tcPr marL="61770" marR="61770" marT="0" marB="0" anchor="ctr"/>
                </a:tc>
                <a:extLst>
                  <a:ext uri="{0D108BD9-81ED-4DB2-BD59-A6C34878D82A}">
                    <a16:rowId xmlns:a16="http://schemas.microsoft.com/office/drawing/2014/main" val="992509073"/>
                  </a:ext>
                </a:extLst>
              </a:tr>
              <a:tr h="297513">
                <a:tc>
                  <a:txBody>
                    <a:bodyPr/>
                    <a:lstStyle/>
                    <a:p>
                      <a:pPr marL="0" marR="0" algn="ctr">
                        <a:spcBef>
                          <a:spcPts val="0"/>
                        </a:spcBef>
                        <a:spcAft>
                          <a:spcPts val="0"/>
                        </a:spcAft>
                      </a:pPr>
                      <a:r>
                        <a:rPr lang="en-GB" sz="1200">
                          <a:solidFill>
                            <a:srgbClr val="FF0000"/>
                          </a:solidFill>
                          <a:effectLst/>
                          <a:latin typeface="+mn-lt"/>
                        </a:rPr>
                        <a:t>10; -70/-60</a:t>
                      </a:r>
                      <a:endParaRPr lang="en-US" sz="1200">
                        <a:solidFill>
                          <a:srgbClr val="FF0000"/>
                        </a:solidFill>
                        <a:effectLst/>
                        <a:latin typeface="+mn-lt"/>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1200">
                          <a:effectLst/>
                          <a:latin typeface="+mn-lt"/>
                        </a:rPr>
                        <a:t>MDA</a:t>
                      </a:r>
                      <a:endParaRPr lang="en-US" sz="1200">
                        <a:effectLst/>
                        <a:latin typeface="+mn-lt"/>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US" sz="1200">
                          <a:effectLst/>
                          <a:latin typeface="+mn-lt"/>
                          <a:ea typeface="Times New Roman" panose="02020603050405020304" pitchFamily="18" charset="0"/>
                        </a:rPr>
                        <a:t>34.71 </a:t>
                      </a:r>
                      <a:r>
                        <a:rPr lang="en-GB" sz="1200">
                          <a:effectLst/>
                          <a:latin typeface="+mn-lt"/>
                        </a:rPr>
                        <a:t>± 2.97</a:t>
                      </a:r>
                      <a:endParaRPr lang="en-US" sz="1200">
                        <a:effectLst/>
                        <a:latin typeface="+mn-lt"/>
                        <a:ea typeface="Times New Roman" panose="02020603050405020304" pitchFamily="18" charset="0"/>
                      </a:endParaRPr>
                    </a:p>
                  </a:txBody>
                  <a:tcPr marL="61770" marR="61770" marT="0" marB="0" anchor="ctr"/>
                </a:tc>
                <a:extLst>
                  <a:ext uri="{0D108BD9-81ED-4DB2-BD59-A6C34878D82A}">
                    <a16:rowId xmlns:a16="http://schemas.microsoft.com/office/drawing/2014/main" val="2841848080"/>
                  </a:ext>
                </a:extLst>
              </a:tr>
              <a:tr h="297513">
                <a:tc>
                  <a:txBody>
                    <a:bodyPr/>
                    <a:lstStyle/>
                    <a:p>
                      <a:pPr marL="0" marR="0" algn="ctr">
                        <a:spcBef>
                          <a:spcPts val="0"/>
                        </a:spcBef>
                        <a:spcAft>
                          <a:spcPts val="0"/>
                        </a:spcAft>
                      </a:pPr>
                      <a:r>
                        <a:rPr lang="en-GB" sz="1200">
                          <a:effectLst/>
                          <a:latin typeface="+mn-lt"/>
                        </a:rPr>
                        <a:t>9; -80/-70</a:t>
                      </a:r>
                      <a:endParaRPr lang="en-US" sz="1200">
                        <a:effectLst/>
                        <a:latin typeface="+mn-lt"/>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1200">
                          <a:effectLst/>
                          <a:latin typeface="+mn-lt"/>
                        </a:rPr>
                        <a:t>MDA</a:t>
                      </a:r>
                      <a:endParaRPr lang="en-US" sz="1200">
                        <a:effectLst/>
                        <a:latin typeface="+mn-lt"/>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US" sz="1200">
                          <a:effectLst/>
                          <a:latin typeface="+mn-lt"/>
                          <a:ea typeface="Times New Roman" panose="02020603050405020304" pitchFamily="18" charset="0"/>
                        </a:rPr>
                        <a:t>38.87 </a:t>
                      </a:r>
                      <a:r>
                        <a:rPr lang="en-GB" sz="1200">
                          <a:effectLst/>
                          <a:latin typeface="+mn-lt"/>
                        </a:rPr>
                        <a:t>± 2.78</a:t>
                      </a:r>
                      <a:endParaRPr lang="en-US" sz="1200">
                        <a:effectLst/>
                        <a:latin typeface="+mn-lt"/>
                        <a:ea typeface="Times New Roman" panose="02020603050405020304" pitchFamily="18" charset="0"/>
                      </a:endParaRPr>
                    </a:p>
                  </a:txBody>
                  <a:tcPr marL="61770" marR="61770" marT="0" marB="0" anchor="ctr"/>
                </a:tc>
                <a:extLst>
                  <a:ext uri="{0D108BD9-81ED-4DB2-BD59-A6C34878D82A}">
                    <a16:rowId xmlns:a16="http://schemas.microsoft.com/office/drawing/2014/main" val="2998045819"/>
                  </a:ext>
                </a:extLst>
              </a:tr>
              <a:tr h="297513">
                <a:tc>
                  <a:txBody>
                    <a:bodyPr/>
                    <a:lstStyle/>
                    <a:p>
                      <a:pPr marL="0" marR="0" algn="ctr">
                        <a:spcBef>
                          <a:spcPts val="0"/>
                        </a:spcBef>
                        <a:spcAft>
                          <a:spcPts val="0"/>
                        </a:spcAft>
                      </a:pPr>
                      <a:r>
                        <a:rPr lang="en-GB" sz="1200">
                          <a:solidFill>
                            <a:srgbClr val="FF0000"/>
                          </a:solidFill>
                          <a:effectLst/>
                          <a:latin typeface="+mn-lt"/>
                        </a:rPr>
                        <a:t>8; -90/-80</a:t>
                      </a:r>
                      <a:endParaRPr lang="en-US" sz="1200">
                        <a:solidFill>
                          <a:srgbClr val="FF0000"/>
                        </a:solidFill>
                        <a:effectLst/>
                        <a:latin typeface="+mn-lt"/>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1200">
                          <a:effectLst/>
                          <a:highlight>
                            <a:srgbClr val="FFFF00"/>
                          </a:highlight>
                          <a:latin typeface="+mn-lt"/>
                        </a:rPr>
                        <a:t>65.26 ± 12.30</a:t>
                      </a:r>
                      <a:endParaRPr lang="en-US" sz="1200">
                        <a:effectLst/>
                        <a:highlight>
                          <a:srgbClr val="FFFF00"/>
                        </a:highlight>
                        <a:latin typeface="+mn-lt"/>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US" sz="1200">
                          <a:effectLst/>
                          <a:highlight>
                            <a:srgbClr val="FFFF00"/>
                          </a:highlight>
                          <a:latin typeface="+mn-lt"/>
                          <a:ea typeface="Times New Roman" panose="02020603050405020304" pitchFamily="18" charset="0"/>
                        </a:rPr>
                        <a:t>46.07 </a:t>
                      </a:r>
                      <a:r>
                        <a:rPr lang="en-GB" sz="1200">
                          <a:effectLst/>
                          <a:highlight>
                            <a:srgbClr val="FFFF00"/>
                          </a:highlight>
                          <a:latin typeface="+mn-lt"/>
                        </a:rPr>
                        <a:t>± 2.92</a:t>
                      </a:r>
                      <a:endParaRPr lang="en-US" sz="1200">
                        <a:effectLst/>
                        <a:highlight>
                          <a:srgbClr val="FFFF00"/>
                        </a:highlight>
                        <a:latin typeface="+mn-lt"/>
                        <a:ea typeface="Times New Roman" panose="02020603050405020304" pitchFamily="18" charset="0"/>
                      </a:endParaRPr>
                    </a:p>
                  </a:txBody>
                  <a:tcPr marL="61770" marR="61770" marT="0" marB="0" anchor="ctr"/>
                </a:tc>
                <a:extLst>
                  <a:ext uri="{0D108BD9-81ED-4DB2-BD59-A6C34878D82A}">
                    <a16:rowId xmlns:a16="http://schemas.microsoft.com/office/drawing/2014/main" val="22892251"/>
                  </a:ext>
                </a:extLst>
              </a:tr>
              <a:tr h="297513">
                <a:tc>
                  <a:txBody>
                    <a:bodyPr/>
                    <a:lstStyle/>
                    <a:p>
                      <a:pPr marL="0" marR="0" algn="ctr">
                        <a:spcBef>
                          <a:spcPts val="0"/>
                        </a:spcBef>
                        <a:spcAft>
                          <a:spcPts val="0"/>
                        </a:spcAft>
                      </a:pPr>
                      <a:r>
                        <a:rPr lang="en-GB" sz="1200">
                          <a:effectLst/>
                          <a:latin typeface="+mn-lt"/>
                        </a:rPr>
                        <a:t>7; -100/-90</a:t>
                      </a:r>
                      <a:endParaRPr lang="en-US" sz="1200">
                        <a:effectLst/>
                        <a:latin typeface="+mn-lt"/>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1200">
                          <a:effectLst/>
                          <a:latin typeface="+mn-lt"/>
                        </a:rPr>
                        <a:t>MDA</a:t>
                      </a:r>
                      <a:endParaRPr lang="en-US" sz="1200">
                        <a:effectLst/>
                        <a:latin typeface="+mn-lt"/>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US" sz="1200">
                          <a:effectLst/>
                          <a:latin typeface="+mn-lt"/>
                          <a:ea typeface="Times New Roman" panose="02020603050405020304" pitchFamily="18" charset="0"/>
                        </a:rPr>
                        <a:t>32.60 </a:t>
                      </a:r>
                      <a:r>
                        <a:rPr lang="en-GB" sz="1200">
                          <a:effectLst/>
                          <a:latin typeface="+mn-lt"/>
                        </a:rPr>
                        <a:t>± 2.98</a:t>
                      </a:r>
                      <a:endParaRPr lang="en-US" sz="1200">
                        <a:effectLst/>
                        <a:latin typeface="+mn-lt"/>
                        <a:ea typeface="Times New Roman" panose="02020603050405020304" pitchFamily="18" charset="0"/>
                      </a:endParaRPr>
                    </a:p>
                  </a:txBody>
                  <a:tcPr marL="61770" marR="61770" marT="0" marB="0" anchor="ctr"/>
                </a:tc>
                <a:extLst>
                  <a:ext uri="{0D108BD9-81ED-4DB2-BD59-A6C34878D82A}">
                    <a16:rowId xmlns:a16="http://schemas.microsoft.com/office/drawing/2014/main" val="3818192652"/>
                  </a:ext>
                </a:extLst>
              </a:tr>
              <a:tr h="297513">
                <a:tc>
                  <a:txBody>
                    <a:bodyPr/>
                    <a:lstStyle/>
                    <a:p>
                      <a:pPr marL="0" marR="0" algn="ctr">
                        <a:spcBef>
                          <a:spcPts val="0"/>
                        </a:spcBef>
                        <a:spcAft>
                          <a:spcPts val="0"/>
                        </a:spcAft>
                      </a:pPr>
                      <a:r>
                        <a:rPr lang="en-GB" sz="1200">
                          <a:effectLst/>
                          <a:latin typeface="+mn-lt"/>
                        </a:rPr>
                        <a:t>6; -110/-100</a:t>
                      </a:r>
                      <a:endParaRPr lang="en-US" sz="1200">
                        <a:effectLst/>
                        <a:latin typeface="+mn-lt"/>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1200">
                          <a:effectLst/>
                          <a:latin typeface="+mn-lt"/>
                        </a:rPr>
                        <a:t>34.80 ± 6.52</a:t>
                      </a:r>
                      <a:endParaRPr lang="en-US" sz="1200">
                        <a:effectLst/>
                        <a:latin typeface="+mn-lt"/>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US" sz="1200">
                          <a:effectLst/>
                          <a:latin typeface="+mn-lt"/>
                          <a:ea typeface="Times New Roman" panose="02020603050405020304" pitchFamily="18" charset="0"/>
                        </a:rPr>
                        <a:t>26.67 </a:t>
                      </a:r>
                      <a:r>
                        <a:rPr lang="en-GB" sz="1200">
                          <a:effectLst/>
                          <a:latin typeface="+mn-lt"/>
                        </a:rPr>
                        <a:t>± 2.71</a:t>
                      </a:r>
                      <a:endParaRPr lang="en-US" sz="1200">
                        <a:effectLst/>
                        <a:latin typeface="+mn-lt"/>
                        <a:ea typeface="Times New Roman" panose="02020603050405020304" pitchFamily="18" charset="0"/>
                      </a:endParaRPr>
                    </a:p>
                  </a:txBody>
                  <a:tcPr marL="61770" marR="61770" marT="0" marB="0" anchor="ctr"/>
                </a:tc>
                <a:extLst>
                  <a:ext uri="{0D108BD9-81ED-4DB2-BD59-A6C34878D82A}">
                    <a16:rowId xmlns:a16="http://schemas.microsoft.com/office/drawing/2014/main" val="3501213018"/>
                  </a:ext>
                </a:extLst>
              </a:tr>
              <a:tr h="297513">
                <a:tc>
                  <a:txBody>
                    <a:bodyPr/>
                    <a:lstStyle/>
                    <a:p>
                      <a:pPr marL="0" marR="0" algn="ctr">
                        <a:spcBef>
                          <a:spcPts val="0"/>
                        </a:spcBef>
                        <a:spcAft>
                          <a:spcPts val="0"/>
                        </a:spcAft>
                      </a:pPr>
                      <a:r>
                        <a:rPr lang="en-GB" sz="1200">
                          <a:effectLst/>
                          <a:latin typeface="+mn-lt"/>
                        </a:rPr>
                        <a:t>5; -120/-110</a:t>
                      </a:r>
                      <a:endParaRPr lang="en-US" sz="1200">
                        <a:effectLst/>
                        <a:latin typeface="+mn-lt"/>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1200">
                          <a:effectLst/>
                          <a:highlight>
                            <a:srgbClr val="FFFF00"/>
                          </a:highlight>
                          <a:latin typeface="+mn-lt"/>
                        </a:rPr>
                        <a:t>54.72 ± 14.13</a:t>
                      </a:r>
                      <a:endParaRPr lang="en-US" sz="1200">
                        <a:effectLst/>
                        <a:highlight>
                          <a:srgbClr val="FFFF00"/>
                        </a:highlight>
                        <a:latin typeface="+mn-lt"/>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US" sz="1200">
                          <a:effectLst/>
                          <a:highlight>
                            <a:srgbClr val="FFFF00"/>
                          </a:highlight>
                          <a:latin typeface="+mn-lt"/>
                          <a:ea typeface="Times New Roman" panose="02020603050405020304" pitchFamily="18" charset="0"/>
                        </a:rPr>
                        <a:t>39.00 </a:t>
                      </a:r>
                      <a:r>
                        <a:rPr lang="en-GB" sz="1200">
                          <a:effectLst/>
                          <a:highlight>
                            <a:srgbClr val="FFFF00"/>
                          </a:highlight>
                          <a:latin typeface="+mn-lt"/>
                        </a:rPr>
                        <a:t>± 2.75</a:t>
                      </a:r>
                      <a:endParaRPr lang="en-US" sz="1200">
                        <a:effectLst/>
                        <a:highlight>
                          <a:srgbClr val="FFFF00"/>
                        </a:highlight>
                        <a:latin typeface="+mn-lt"/>
                        <a:ea typeface="Times New Roman" panose="02020603050405020304" pitchFamily="18" charset="0"/>
                      </a:endParaRPr>
                    </a:p>
                  </a:txBody>
                  <a:tcPr marL="61770" marR="61770" marT="0" marB="0" anchor="ctr"/>
                </a:tc>
                <a:extLst>
                  <a:ext uri="{0D108BD9-81ED-4DB2-BD59-A6C34878D82A}">
                    <a16:rowId xmlns:a16="http://schemas.microsoft.com/office/drawing/2014/main" val="1239960319"/>
                  </a:ext>
                </a:extLst>
              </a:tr>
              <a:tr h="297513">
                <a:tc>
                  <a:txBody>
                    <a:bodyPr/>
                    <a:lstStyle/>
                    <a:p>
                      <a:pPr marL="0" marR="0" algn="ctr">
                        <a:spcBef>
                          <a:spcPts val="0"/>
                        </a:spcBef>
                        <a:spcAft>
                          <a:spcPts val="0"/>
                        </a:spcAft>
                      </a:pPr>
                      <a:r>
                        <a:rPr lang="en-GB" sz="1200">
                          <a:solidFill>
                            <a:srgbClr val="FF0000"/>
                          </a:solidFill>
                          <a:effectLst/>
                          <a:latin typeface="+mn-lt"/>
                        </a:rPr>
                        <a:t>4; -130/-120</a:t>
                      </a:r>
                      <a:endParaRPr lang="en-US" sz="1200">
                        <a:solidFill>
                          <a:srgbClr val="FF0000"/>
                        </a:solidFill>
                        <a:effectLst/>
                        <a:latin typeface="+mn-lt"/>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1200">
                          <a:effectLst/>
                          <a:latin typeface="+mn-lt"/>
                        </a:rPr>
                        <a:t>MDA</a:t>
                      </a:r>
                      <a:endParaRPr lang="en-US" sz="1200">
                        <a:effectLst/>
                        <a:latin typeface="+mn-lt"/>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US" sz="1200">
                          <a:effectLst/>
                          <a:latin typeface="+mn-lt"/>
                          <a:ea typeface="Times New Roman" panose="02020603050405020304" pitchFamily="18" charset="0"/>
                        </a:rPr>
                        <a:t>35.11 </a:t>
                      </a:r>
                      <a:r>
                        <a:rPr lang="en-GB" sz="1200">
                          <a:effectLst/>
                          <a:latin typeface="+mn-lt"/>
                        </a:rPr>
                        <a:t>± 2.88</a:t>
                      </a:r>
                      <a:endParaRPr lang="en-US" sz="1200">
                        <a:effectLst/>
                        <a:latin typeface="+mn-lt"/>
                        <a:ea typeface="Times New Roman" panose="02020603050405020304" pitchFamily="18" charset="0"/>
                      </a:endParaRPr>
                    </a:p>
                  </a:txBody>
                  <a:tcPr marL="61770" marR="61770" marT="0" marB="0" anchor="ctr"/>
                </a:tc>
                <a:extLst>
                  <a:ext uri="{0D108BD9-81ED-4DB2-BD59-A6C34878D82A}">
                    <a16:rowId xmlns:a16="http://schemas.microsoft.com/office/drawing/2014/main" val="2713743493"/>
                  </a:ext>
                </a:extLst>
              </a:tr>
              <a:tr h="297513">
                <a:tc>
                  <a:txBody>
                    <a:bodyPr/>
                    <a:lstStyle/>
                    <a:p>
                      <a:pPr marL="0" marR="0" algn="ctr">
                        <a:spcBef>
                          <a:spcPts val="0"/>
                        </a:spcBef>
                        <a:spcAft>
                          <a:spcPts val="0"/>
                        </a:spcAft>
                      </a:pPr>
                      <a:r>
                        <a:rPr lang="en-GB" sz="1200">
                          <a:effectLst/>
                          <a:latin typeface="+mn-lt"/>
                        </a:rPr>
                        <a:t>3; -140/-130</a:t>
                      </a:r>
                      <a:endParaRPr lang="en-US" sz="1200">
                        <a:effectLst/>
                        <a:latin typeface="+mn-lt"/>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1200">
                          <a:effectLst/>
                          <a:latin typeface="+mn-lt"/>
                        </a:rPr>
                        <a:t>MDA</a:t>
                      </a:r>
                      <a:endParaRPr lang="en-US" sz="1200">
                        <a:effectLst/>
                        <a:latin typeface="+mn-lt"/>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US" sz="1200">
                          <a:effectLst/>
                          <a:latin typeface="+mn-lt"/>
                          <a:ea typeface="Times New Roman" panose="02020603050405020304" pitchFamily="18" charset="0"/>
                        </a:rPr>
                        <a:t>32.07 </a:t>
                      </a:r>
                      <a:r>
                        <a:rPr lang="en-GB" sz="1200">
                          <a:effectLst/>
                          <a:latin typeface="+mn-lt"/>
                        </a:rPr>
                        <a:t>± 3.00</a:t>
                      </a:r>
                      <a:endParaRPr lang="en-US" sz="1200">
                        <a:effectLst/>
                        <a:latin typeface="+mn-lt"/>
                        <a:ea typeface="Times New Roman" panose="02020603050405020304" pitchFamily="18" charset="0"/>
                      </a:endParaRPr>
                    </a:p>
                  </a:txBody>
                  <a:tcPr marL="61770" marR="61770" marT="0" marB="0" anchor="ctr"/>
                </a:tc>
                <a:extLst>
                  <a:ext uri="{0D108BD9-81ED-4DB2-BD59-A6C34878D82A}">
                    <a16:rowId xmlns:a16="http://schemas.microsoft.com/office/drawing/2014/main" val="1435906425"/>
                  </a:ext>
                </a:extLst>
              </a:tr>
              <a:tr h="297513">
                <a:tc>
                  <a:txBody>
                    <a:bodyPr/>
                    <a:lstStyle/>
                    <a:p>
                      <a:pPr marL="0" marR="0" algn="ctr">
                        <a:spcBef>
                          <a:spcPts val="0"/>
                        </a:spcBef>
                        <a:spcAft>
                          <a:spcPts val="0"/>
                        </a:spcAft>
                      </a:pPr>
                      <a:r>
                        <a:rPr lang="en-GB" sz="1200">
                          <a:effectLst/>
                          <a:latin typeface="+mn-lt"/>
                        </a:rPr>
                        <a:t>2; -150/-140</a:t>
                      </a:r>
                      <a:endParaRPr lang="en-US" sz="1200">
                        <a:effectLst/>
                        <a:latin typeface="+mn-lt"/>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1200">
                          <a:effectLst/>
                          <a:latin typeface="+mn-lt"/>
                        </a:rPr>
                        <a:t>MDA</a:t>
                      </a:r>
                      <a:endParaRPr lang="en-US" sz="1200">
                        <a:effectLst/>
                        <a:latin typeface="+mn-lt"/>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US" sz="1200">
                          <a:effectLst/>
                          <a:highlight>
                            <a:srgbClr val="FFFF00"/>
                          </a:highlight>
                          <a:latin typeface="+mn-lt"/>
                          <a:ea typeface="Times New Roman" panose="02020603050405020304" pitchFamily="18" charset="0"/>
                        </a:rPr>
                        <a:t>38.41 </a:t>
                      </a:r>
                      <a:r>
                        <a:rPr lang="en-GB" sz="1200">
                          <a:effectLst/>
                          <a:highlight>
                            <a:srgbClr val="FFFF00"/>
                          </a:highlight>
                          <a:latin typeface="+mn-lt"/>
                        </a:rPr>
                        <a:t>± 2.81</a:t>
                      </a:r>
                      <a:endParaRPr lang="en-US" sz="1200">
                        <a:effectLst/>
                        <a:highlight>
                          <a:srgbClr val="FFFF00"/>
                        </a:highlight>
                        <a:latin typeface="+mn-lt"/>
                        <a:ea typeface="Times New Roman" panose="02020603050405020304" pitchFamily="18" charset="0"/>
                      </a:endParaRPr>
                    </a:p>
                  </a:txBody>
                  <a:tcPr marL="61770" marR="61770" marT="0" marB="0" anchor="ctr"/>
                </a:tc>
                <a:extLst>
                  <a:ext uri="{0D108BD9-81ED-4DB2-BD59-A6C34878D82A}">
                    <a16:rowId xmlns:a16="http://schemas.microsoft.com/office/drawing/2014/main" val="2857492522"/>
                  </a:ext>
                </a:extLst>
              </a:tr>
              <a:tr h="297513">
                <a:tc>
                  <a:txBody>
                    <a:bodyPr/>
                    <a:lstStyle/>
                    <a:p>
                      <a:pPr marL="0" marR="0" algn="ctr">
                        <a:spcBef>
                          <a:spcPts val="0"/>
                        </a:spcBef>
                        <a:spcAft>
                          <a:spcPts val="0"/>
                        </a:spcAft>
                      </a:pPr>
                      <a:r>
                        <a:rPr lang="en-GB" sz="1200" b="1">
                          <a:solidFill>
                            <a:srgbClr val="FF0000"/>
                          </a:solidFill>
                          <a:effectLst/>
                          <a:latin typeface="+mn-lt"/>
                        </a:rPr>
                        <a:t>1; -160/-150</a:t>
                      </a:r>
                      <a:endParaRPr lang="en-US" sz="1200" b="1">
                        <a:solidFill>
                          <a:srgbClr val="FF0000"/>
                        </a:solidFill>
                        <a:effectLst/>
                        <a:latin typeface="+mn-lt"/>
                      </a:endParaRPr>
                    </a:p>
                    <a:p>
                      <a:pPr marL="0" marR="0" algn="ctr">
                        <a:spcBef>
                          <a:spcPts val="0"/>
                        </a:spcBef>
                        <a:spcAft>
                          <a:spcPts val="0"/>
                        </a:spcAft>
                      </a:pPr>
                      <a:r>
                        <a:rPr lang="en-GB" sz="1200">
                          <a:effectLst/>
                          <a:latin typeface="+mn-lt"/>
                        </a:rPr>
                        <a:t> </a:t>
                      </a:r>
                      <a:endParaRPr lang="en-US" sz="1200">
                        <a:effectLst/>
                        <a:latin typeface="+mn-lt"/>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GB" sz="1200">
                          <a:effectLst/>
                          <a:latin typeface="+mn-lt"/>
                        </a:rPr>
                        <a:t>MDA</a:t>
                      </a:r>
                      <a:endParaRPr lang="en-US" sz="1200">
                        <a:effectLst/>
                        <a:latin typeface="+mn-lt"/>
                        <a:ea typeface="Times New Roman" panose="02020603050405020304" pitchFamily="18" charset="0"/>
                      </a:endParaRPr>
                    </a:p>
                  </a:txBody>
                  <a:tcPr marL="61770" marR="61770" marT="0" marB="0" anchor="ctr"/>
                </a:tc>
                <a:tc>
                  <a:txBody>
                    <a:bodyPr/>
                    <a:lstStyle/>
                    <a:p>
                      <a:pPr marL="0" marR="0" algn="ctr">
                        <a:spcBef>
                          <a:spcPts val="0"/>
                        </a:spcBef>
                        <a:spcAft>
                          <a:spcPts val="0"/>
                        </a:spcAft>
                      </a:pPr>
                      <a:r>
                        <a:rPr lang="en-US" sz="1200">
                          <a:effectLst/>
                          <a:latin typeface="+mn-lt"/>
                          <a:ea typeface="Times New Roman" panose="02020603050405020304" pitchFamily="18" charset="0"/>
                        </a:rPr>
                        <a:t>26.47 </a:t>
                      </a:r>
                      <a:r>
                        <a:rPr lang="en-GB" sz="1200">
                          <a:effectLst/>
                          <a:latin typeface="+mn-lt"/>
                        </a:rPr>
                        <a:t>± 2.73</a:t>
                      </a:r>
                      <a:endParaRPr lang="en-US" sz="1200">
                        <a:effectLst/>
                        <a:latin typeface="+mn-lt"/>
                        <a:ea typeface="Times New Roman" panose="02020603050405020304" pitchFamily="18" charset="0"/>
                      </a:endParaRPr>
                    </a:p>
                  </a:txBody>
                  <a:tcPr marL="61770" marR="61770" marT="0" marB="0" anchor="ctr"/>
                </a:tc>
                <a:extLst>
                  <a:ext uri="{0D108BD9-81ED-4DB2-BD59-A6C34878D82A}">
                    <a16:rowId xmlns:a16="http://schemas.microsoft.com/office/drawing/2014/main" val="1035631310"/>
                  </a:ext>
                </a:extLst>
              </a:tr>
            </a:tbl>
          </a:graphicData>
        </a:graphic>
      </p:graphicFrame>
      <p:sp>
        <p:nvSpPr>
          <p:cNvPr id="5" name="TextBox 4">
            <a:extLst>
              <a:ext uri="{FF2B5EF4-FFF2-40B4-BE49-F238E27FC236}">
                <a16:creationId xmlns:a16="http://schemas.microsoft.com/office/drawing/2014/main" id="{721E27E7-39FA-73E3-46E7-188CC0495BE2}"/>
              </a:ext>
            </a:extLst>
          </p:cNvPr>
          <p:cNvSpPr txBox="1"/>
          <p:nvPr/>
        </p:nvSpPr>
        <p:spPr>
          <a:xfrm>
            <a:off x="434454" y="2967334"/>
            <a:ext cx="2520871" cy="1754326"/>
          </a:xfrm>
          <a:prstGeom prst="rect">
            <a:avLst/>
          </a:prstGeom>
          <a:noFill/>
        </p:spPr>
        <p:txBody>
          <a:bodyPr wrap="square">
            <a:spAutoFit/>
          </a:bodyPr>
          <a:lstStyle/>
          <a:p>
            <a:r>
              <a:rPr lang="en-US">
                <a:latin typeface="Georgia" panose="02040502050405020303" pitchFamily="18" charset="0"/>
              </a:rPr>
              <a:t>The correlation factor </a:t>
            </a:r>
          </a:p>
          <a:p>
            <a:r>
              <a:rPr lang="en-US">
                <a:latin typeface="Georgia" panose="02040502050405020303" pitchFamily="18" charset="0"/>
              </a:rPr>
              <a:t>between the series of </a:t>
            </a:r>
          </a:p>
          <a:p>
            <a:r>
              <a:rPr lang="en-US">
                <a:latin typeface="Georgia" panose="02040502050405020303" pitchFamily="18" charset="0"/>
              </a:rPr>
              <a:t>values ​​obtained for 210Pb was 94%; the values ​​are very well correlated</a:t>
            </a:r>
          </a:p>
        </p:txBody>
      </p:sp>
      <p:graphicFrame>
        <p:nvGraphicFramePr>
          <p:cNvPr id="3" name="Table 2">
            <a:extLst>
              <a:ext uri="{FF2B5EF4-FFF2-40B4-BE49-F238E27FC236}">
                <a16:creationId xmlns:a16="http://schemas.microsoft.com/office/drawing/2014/main" id="{16B015EA-ED6A-3F27-C982-D8DF9C01C5C5}"/>
              </a:ext>
            </a:extLst>
          </p:cNvPr>
          <p:cNvGraphicFramePr>
            <a:graphicFrameLocks noGrp="1"/>
          </p:cNvGraphicFramePr>
          <p:nvPr>
            <p:extLst>
              <p:ext uri="{D42A27DB-BD31-4B8C-83A1-F6EECF244321}">
                <p14:modId xmlns:p14="http://schemas.microsoft.com/office/powerpoint/2010/main" val="3802817038"/>
              </p:ext>
            </p:extLst>
          </p:nvPr>
        </p:nvGraphicFramePr>
        <p:xfrm>
          <a:off x="6170954" y="762000"/>
          <a:ext cx="1220446" cy="5293608"/>
        </p:xfrm>
        <a:graphic>
          <a:graphicData uri="http://schemas.openxmlformats.org/drawingml/2006/table">
            <a:tbl>
              <a:tblPr firstRow="1" firstCol="1" bandRow="1">
                <a:tableStyleId>{5C22544A-7EE6-4342-B048-85BDC9FD1C3A}</a:tableStyleId>
              </a:tblPr>
              <a:tblGrid>
                <a:gridCol w="1220446">
                  <a:extLst>
                    <a:ext uri="{9D8B030D-6E8A-4147-A177-3AD203B41FA5}">
                      <a16:colId xmlns:a16="http://schemas.microsoft.com/office/drawing/2014/main" val="1206436159"/>
                    </a:ext>
                  </a:extLst>
                </a:gridCol>
              </a:tblGrid>
              <a:tr h="533400">
                <a:tc>
                  <a:txBody>
                    <a:bodyPr/>
                    <a:lstStyle/>
                    <a:p>
                      <a:pPr marL="0" marR="0" algn="ctr">
                        <a:spcBef>
                          <a:spcPts val="0"/>
                        </a:spcBef>
                        <a:spcAft>
                          <a:spcPts val="0"/>
                        </a:spcAft>
                      </a:pPr>
                      <a:r>
                        <a:rPr lang="en-GB" sz="1200" baseline="30000">
                          <a:effectLst/>
                        </a:rPr>
                        <a:t>40</a:t>
                      </a:r>
                      <a:r>
                        <a:rPr lang="en-GB" sz="1200">
                          <a:effectLst/>
                        </a:rPr>
                        <a:t>K</a:t>
                      </a:r>
                      <a:endParaRPr lang="en-US" sz="1200">
                        <a:effectLst/>
                      </a:endParaRPr>
                    </a:p>
                    <a:p>
                      <a:pPr marL="0" marR="0" algn="ctr">
                        <a:spcBef>
                          <a:spcPts val="0"/>
                        </a:spcBef>
                        <a:spcAft>
                          <a:spcPts val="0"/>
                        </a:spcAft>
                      </a:pPr>
                      <a:r>
                        <a:rPr lang="ro-RO" sz="1200">
                          <a:effectLst/>
                        </a:rPr>
                        <a:t>[</a:t>
                      </a:r>
                      <a:r>
                        <a:rPr lang="en-GB" sz="1200">
                          <a:effectLst/>
                        </a:rPr>
                        <a:t>Bq/kg]</a:t>
                      </a:r>
                      <a:endParaRPr lang="en-US" sz="12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1508456810"/>
                  </a:ext>
                </a:extLst>
              </a:tr>
              <a:tr h="297513">
                <a:tc>
                  <a:txBody>
                    <a:bodyPr/>
                    <a:lstStyle/>
                    <a:p>
                      <a:pPr marL="0" marR="0" algn="ctr">
                        <a:spcBef>
                          <a:spcPts val="0"/>
                        </a:spcBef>
                        <a:spcAft>
                          <a:spcPts val="0"/>
                        </a:spcAft>
                      </a:pPr>
                      <a:r>
                        <a:rPr lang="en-GB" sz="1200">
                          <a:effectLst/>
                        </a:rPr>
                        <a:t>695.25 ± 22.16</a:t>
                      </a:r>
                      <a:endParaRPr lang="en-US" sz="12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1854606070"/>
                  </a:ext>
                </a:extLst>
              </a:tr>
              <a:tr h="297513">
                <a:tc>
                  <a:txBody>
                    <a:bodyPr/>
                    <a:lstStyle/>
                    <a:p>
                      <a:pPr marL="0" marR="0" algn="ctr">
                        <a:spcBef>
                          <a:spcPts val="0"/>
                        </a:spcBef>
                        <a:spcAft>
                          <a:spcPts val="0"/>
                        </a:spcAft>
                      </a:pPr>
                      <a:r>
                        <a:rPr lang="en-GB" sz="1200">
                          <a:effectLst/>
                        </a:rPr>
                        <a:t>669.30 ± 20.43</a:t>
                      </a:r>
                      <a:endParaRPr lang="en-US" sz="12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3761738258"/>
                  </a:ext>
                </a:extLst>
              </a:tr>
              <a:tr h="297513">
                <a:tc>
                  <a:txBody>
                    <a:bodyPr/>
                    <a:lstStyle/>
                    <a:p>
                      <a:pPr marL="0" marR="0" algn="ctr">
                        <a:spcBef>
                          <a:spcPts val="0"/>
                        </a:spcBef>
                        <a:spcAft>
                          <a:spcPts val="0"/>
                        </a:spcAft>
                      </a:pPr>
                      <a:r>
                        <a:rPr lang="en-GB" sz="1200">
                          <a:effectLst/>
                        </a:rPr>
                        <a:t>660.20 ± 20.86</a:t>
                      </a:r>
                      <a:endParaRPr lang="en-US" sz="12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2555451185"/>
                  </a:ext>
                </a:extLst>
              </a:tr>
              <a:tr h="297513">
                <a:tc>
                  <a:txBody>
                    <a:bodyPr/>
                    <a:lstStyle/>
                    <a:p>
                      <a:pPr marL="0" marR="0" algn="ctr">
                        <a:spcBef>
                          <a:spcPts val="0"/>
                        </a:spcBef>
                        <a:spcAft>
                          <a:spcPts val="0"/>
                        </a:spcAft>
                      </a:pPr>
                      <a:r>
                        <a:rPr lang="en-GB" sz="1200">
                          <a:effectLst/>
                        </a:rPr>
                        <a:t>672.77 ± 21.27</a:t>
                      </a:r>
                      <a:endParaRPr lang="en-US" sz="12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972971633"/>
                  </a:ext>
                </a:extLst>
              </a:tr>
              <a:tr h="297513">
                <a:tc>
                  <a:txBody>
                    <a:bodyPr/>
                    <a:lstStyle/>
                    <a:p>
                      <a:pPr marL="0" marR="0" algn="ctr">
                        <a:spcBef>
                          <a:spcPts val="0"/>
                        </a:spcBef>
                        <a:spcAft>
                          <a:spcPts val="0"/>
                        </a:spcAft>
                      </a:pPr>
                      <a:r>
                        <a:rPr lang="en-GB" sz="1200">
                          <a:effectLst/>
                          <a:highlight>
                            <a:srgbClr val="FFFF00"/>
                          </a:highlight>
                        </a:rPr>
                        <a:t>680.10 ± 21.45</a:t>
                      </a:r>
                      <a:endParaRPr lang="en-US" sz="12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1489538576"/>
                  </a:ext>
                </a:extLst>
              </a:tr>
              <a:tr h="297513">
                <a:tc>
                  <a:txBody>
                    <a:bodyPr/>
                    <a:lstStyle/>
                    <a:p>
                      <a:pPr marL="0" marR="0" algn="ctr">
                        <a:spcBef>
                          <a:spcPts val="0"/>
                        </a:spcBef>
                        <a:spcAft>
                          <a:spcPts val="0"/>
                        </a:spcAft>
                      </a:pPr>
                      <a:r>
                        <a:rPr lang="en-GB" sz="1200">
                          <a:effectLst/>
                        </a:rPr>
                        <a:t>644.60 ± 20.43</a:t>
                      </a:r>
                      <a:endParaRPr lang="en-US" sz="12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1655072445"/>
                  </a:ext>
                </a:extLst>
              </a:tr>
              <a:tr h="297513">
                <a:tc>
                  <a:txBody>
                    <a:bodyPr/>
                    <a:lstStyle/>
                    <a:p>
                      <a:pPr marL="0" marR="0" algn="ctr">
                        <a:spcBef>
                          <a:spcPts val="0"/>
                        </a:spcBef>
                        <a:spcAft>
                          <a:spcPts val="0"/>
                        </a:spcAft>
                      </a:pPr>
                      <a:r>
                        <a:rPr lang="en-GB" sz="1200">
                          <a:effectLst/>
                          <a:highlight>
                            <a:srgbClr val="FFFF00"/>
                          </a:highlight>
                        </a:rPr>
                        <a:t>650.54 ± 20.60</a:t>
                      </a:r>
                      <a:endParaRPr lang="en-US" sz="12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1818633460"/>
                  </a:ext>
                </a:extLst>
              </a:tr>
              <a:tr h="297513">
                <a:tc>
                  <a:txBody>
                    <a:bodyPr/>
                    <a:lstStyle/>
                    <a:p>
                      <a:pPr marL="0" marR="0" algn="ctr">
                        <a:spcBef>
                          <a:spcPts val="0"/>
                        </a:spcBef>
                        <a:spcAft>
                          <a:spcPts val="0"/>
                        </a:spcAft>
                      </a:pPr>
                      <a:r>
                        <a:rPr lang="en-GB" sz="1200">
                          <a:effectLst/>
                          <a:highlight>
                            <a:srgbClr val="FFFF00"/>
                          </a:highlight>
                        </a:rPr>
                        <a:t>649.16 ± 20.60</a:t>
                      </a:r>
                      <a:endParaRPr lang="en-US" sz="1200">
                        <a:effectLst/>
                        <a:highlight>
                          <a:srgbClr val="FFFF00"/>
                        </a:highligh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2911525082"/>
                  </a:ext>
                </a:extLst>
              </a:tr>
              <a:tr h="297513">
                <a:tc>
                  <a:txBody>
                    <a:bodyPr/>
                    <a:lstStyle/>
                    <a:p>
                      <a:pPr marL="0" marR="0" algn="ctr">
                        <a:spcBef>
                          <a:spcPts val="0"/>
                        </a:spcBef>
                        <a:spcAft>
                          <a:spcPts val="0"/>
                        </a:spcAft>
                      </a:pPr>
                      <a:r>
                        <a:rPr lang="en-GB" sz="1200">
                          <a:effectLst/>
                        </a:rPr>
                        <a:t>620.84 ± 19.64</a:t>
                      </a:r>
                      <a:endParaRPr lang="en-US" sz="12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3181161550"/>
                  </a:ext>
                </a:extLst>
              </a:tr>
              <a:tr h="297513">
                <a:tc>
                  <a:txBody>
                    <a:bodyPr/>
                    <a:lstStyle/>
                    <a:p>
                      <a:pPr marL="0" marR="0" algn="ctr">
                        <a:spcBef>
                          <a:spcPts val="0"/>
                        </a:spcBef>
                        <a:spcAft>
                          <a:spcPts val="0"/>
                        </a:spcAft>
                      </a:pPr>
                      <a:r>
                        <a:rPr lang="en-GB" sz="1200">
                          <a:effectLst/>
                        </a:rPr>
                        <a:t>602.72 ± 18.40</a:t>
                      </a:r>
                      <a:endParaRPr lang="en-US" sz="12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2849235220"/>
                  </a:ext>
                </a:extLst>
              </a:tr>
              <a:tr h="297513">
                <a:tc>
                  <a:txBody>
                    <a:bodyPr/>
                    <a:lstStyle/>
                    <a:p>
                      <a:pPr marL="0" marR="0" algn="ctr">
                        <a:spcBef>
                          <a:spcPts val="0"/>
                        </a:spcBef>
                        <a:spcAft>
                          <a:spcPts val="0"/>
                        </a:spcAft>
                      </a:pPr>
                      <a:r>
                        <a:rPr lang="en-GB" sz="1200">
                          <a:effectLst/>
                          <a:highlight>
                            <a:srgbClr val="FFFF00"/>
                          </a:highlight>
                        </a:rPr>
                        <a:t>631.96 ± 20.06</a:t>
                      </a:r>
                      <a:endParaRPr lang="en-US" sz="12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2187632355"/>
                  </a:ext>
                </a:extLst>
              </a:tr>
              <a:tr h="297513">
                <a:tc>
                  <a:txBody>
                    <a:bodyPr/>
                    <a:lstStyle/>
                    <a:p>
                      <a:pPr marL="0" marR="0" algn="ctr">
                        <a:spcBef>
                          <a:spcPts val="0"/>
                        </a:spcBef>
                        <a:spcAft>
                          <a:spcPts val="0"/>
                        </a:spcAft>
                      </a:pPr>
                      <a:r>
                        <a:rPr lang="en-GB" sz="1200">
                          <a:effectLst/>
                        </a:rPr>
                        <a:t>594.54 ± 18.87</a:t>
                      </a:r>
                      <a:endParaRPr lang="en-US" sz="12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46559183"/>
                  </a:ext>
                </a:extLst>
              </a:tr>
              <a:tr h="297513">
                <a:tc>
                  <a:txBody>
                    <a:bodyPr/>
                    <a:lstStyle/>
                    <a:p>
                      <a:pPr marL="0" marR="0" algn="ctr">
                        <a:spcBef>
                          <a:spcPts val="0"/>
                        </a:spcBef>
                        <a:spcAft>
                          <a:spcPts val="0"/>
                        </a:spcAft>
                      </a:pPr>
                      <a:r>
                        <a:rPr lang="en-GB" sz="1200">
                          <a:effectLst/>
                          <a:highlight>
                            <a:srgbClr val="FFFF00"/>
                          </a:highlight>
                        </a:rPr>
                        <a:t>620.10 ± 19.62</a:t>
                      </a:r>
                      <a:endParaRPr lang="en-US" sz="12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1000742006"/>
                  </a:ext>
                </a:extLst>
              </a:tr>
              <a:tr h="297513">
                <a:tc>
                  <a:txBody>
                    <a:bodyPr/>
                    <a:lstStyle/>
                    <a:p>
                      <a:pPr marL="0" marR="0" algn="ctr">
                        <a:spcBef>
                          <a:spcPts val="0"/>
                        </a:spcBef>
                        <a:spcAft>
                          <a:spcPts val="0"/>
                        </a:spcAft>
                      </a:pPr>
                      <a:r>
                        <a:rPr lang="en-GB" sz="1200">
                          <a:effectLst/>
                        </a:rPr>
                        <a:t>616.07 ± 19.50</a:t>
                      </a:r>
                      <a:endParaRPr lang="en-US" sz="12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4151607661"/>
                  </a:ext>
                </a:extLst>
              </a:tr>
              <a:tr h="297513">
                <a:tc>
                  <a:txBody>
                    <a:bodyPr/>
                    <a:lstStyle/>
                    <a:p>
                      <a:pPr marL="0" marR="0" algn="ctr">
                        <a:spcBef>
                          <a:spcPts val="0"/>
                        </a:spcBef>
                        <a:spcAft>
                          <a:spcPts val="0"/>
                        </a:spcAft>
                      </a:pPr>
                      <a:r>
                        <a:rPr lang="en-GB" sz="1200">
                          <a:effectLst/>
                          <a:highlight>
                            <a:srgbClr val="FFFF00"/>
                          </a:highlight>
                        </a:rPr>
                        <a:t>640.00 ± 19.56</a:t>
                      </a:r>
                      <a:endParaRPr lang="en-US" sz="12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3515137490"/>
                  </a:ext>
                </a:extLst>
              </a:tr>
              <a:tr h="297513">
                <a:tc>
                  <a:txBody>
                    <a:bodyPr/>
                    <a:lstStyle/>
                    <a:p>
                      <a:pPr marL="0" marR="0" algn="ctr">
                        <a:spcBef>
                          <a:spcPts val="0"/>
                        </a:spcBef>
                        <a:spcAft>
                          <a:spcPts val="0"/>
                        </a:spcAft>
                      </a:pPr>
                      <a:r>
                        <a:rPr lang="en-GB" sz="1200">
                          <a:effectLst/>
                        </a:rPr>
                        <a:t>622.67 ± 19.55</a:t>
                      </a:r>
                      <a:endParaRPr lang="en-US" sz="1200">
                        <a:effectLst/>
                        <a:latin typeface="Times New Roman" panose="02020603050405020304" pitchFamily="18" charset="0"/>
                        <a:ea typeface="Times New Roman" panose="02020603050405020304" pitchFamily="18" charset="0"/>
                      </a:endParaRPr>
                    </a:p>
                  </a:txBody>
                  <a:tcPr marL="61770" marR="61770" marT="0" marB="0" anchor="ctr"/>
                </a:tc>
                <a:extLst>
                  <a:ext uri="{0D108BD9-81ED-4DB2-BD59-A6C34878D82A}">
                    <a16:rowId xmlns:a16="http://schemas.microsoft.com/office/drawing/2014/main" val="1663924369"/>
                  </a:ext>
                </a:extLst>
              </a:tr>
            </a:tbl>
          </a:graphicData>
        </a:graphic>
      </p:graphicFrame>
    </p:spTree>
    <p:extLst>
      <p:ext uri="{BB962C8B-B14F-4D97-AF65-F5344CB8AC3E}">
        <p14:creationId xmlns:p14="http://schemas.microsoft.com/office/powerpoint/2010/main" val="3958539683"/>
      </p:ext>
    </p:extLst>
  </p:cSld>
  <p:clrMapOvr>
    <a:masterClrMapping/>
  </p:clrMapOvr>
  <mc:AlternateContent xmlns:mc="http://schemas.openxmlformats.org/markup-compatibility/2006">
    <mc:Choice xmlns:p14="http://schemas.microsoft.com/office/powerpoint/2010/main" Requires="p14">
      <p:transition spd="med" p14:dur="700" advClick="0" advTm="40000">
        <p:fade/>
      </p:transition>
    </mc:Choice>
    <mc:Fallback>
      <p:transition spd="med" advClick="0" advTm="40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3B7D7-6821-277D-9C5A-7A3C7A42FDF5}"/>
              </a:ext>
            </a:extLst>
          </p:cNvPr>
          <p:cNvSpPr>
            <a:spLocks noGrp="1"/>
          </p:cNvSpPr>
          <p:nvPr>
            <p:ph type="title"/>
          </p:nvPr>
        </p:nvSpPr>
        <p:spPr>
          <a:xfrm>
            <a:off x="457200" y="152400"/>
            <a:ext cx="8229600" cy="1066800"/>
          </a:xfrm>
        </p:spPr>
        <p:txBody>
          <a:bodyPr/>
          <a:lstStyle/>
          <a:p>
            <a:r>
              <a:rPr lang="en-US" sz="2000" b="1"/>
              <a:t>Correlations between the maxima concentrations of radioisotopes of interest, useful for an archaeological interpretation</a:t>
            </a:r>
          </a:p>
        </p:txBody>
      </p:sp>
      <p:sp>
        <p:nvSpPr>
          <p:cNvPr id="3" name="Content Placeholder 2">
            <a:extLst>
              <a:ext uri="{FF2B5EF4-FFF2-40B4-BE49-F238E27FC236}">
                <a16:creationId xmlns:a16="http://schemas.microsoft.com/office/drawing/2014/main" id="{CCFEDC0C-8369-DDD6-4F3E-A3058695F6FB}"/>
              </a:ext>
            </a:extLst>
          </p:cNvPr>
          <p:cNvSpPr>
            <a:spLocks noGrp="1"/>
          </p:cNvSpPr>
          <p:nvPr>
            <p:ph idx="1"/>
          </p:nvPr>
        </p:nvSpPr>
        <p:spPr/>
        <p:txBody>
          <a:bodyPr/>
          <a:lstStyle/>
          <a:p>
            <a:r>
              <a:rPr lang="en-US" sz="1800"/>
              <a:t>Series of data for gross alpha-beta are correlated each other for older horizons, suggesting past events that can be traced through 40K and 210Pb in conjunction with 226Ra; they are distinct only for recent up to -30 cm depth</a:t>
            </a:r>
          </a:p>
          <a:p>
            <a:r>
              <a:rPr lang="en-US" sz="1800"/>
              <a:t>137Cs: post-Chernobyl anthropogenic deposition with a normal distribution and a sedimentation rate specific to the soils in this region in the first 30 cm</a:t>
            </a:r>
          </a:p>
          <a:p>
            <a:r>
              <a:rPr lang="en-US" sz="1800"/>
              <a:t>40K: horizons of human habitation in the past, with anthropogenic deposits, or past natural events that involved large vegetation fires</a:t>
            </a:r>
          </a:p>
          <a:p>
            <a:r>
              <a:rPr lang="en-US" sz="1800"/>
              <a:t>210Pb: anthropogenic levels with disturbance of the natural stratigraphy of the soil and / or important natural events such as earthquakes, landslides with sediment post-deposits</a:t>
            </a:r>
          </a:p>
          <a:p>
            <a:endParaRPr lang="en-US" sz="1800"/>
          </a:p>
        </p:txBody>
      </p:sp>
    </p:spTree>
    <p:extLst>
      <p:ext uri="{BB962C8B-B14F-4D97-AF65-F5344CB8AC3E}">
        <p14:creationId xmlns:p14="http://schemas.microsoft.com/office/powerpoint/2010/main" val="17986139"/>
      </p:ext>
    </p:extLst>
  </p:cSld>
  <p:clrMapOvr>
    <a:masterClrMapping/>
  </p:clrMapOvr>
  <mc:AlternateContent xmlns:mc="http://schemas.openxmlformats.org/markup-compatibility/2006">
    <mc:Choice xmlns:p14="http://schemas.microsoft.com/office/powerpoint/2010/main" Requires="p14">
      <p:transition spd="med" p14:dur="700" advClick="0" advTm="39000">
        <p:fade/>
      </p:transition>
    </mc:Choice>
    <mc:Fallback>
      <p:transition spd="med" advClick="0" advTm="39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3B7D7-6821-277D-9C5A-7A3C7A42FDF5}"/>
              </a:ext>
            </a:extLst>
          </p:cNvPr>
          <p:cNvSpPr>
            <a:spLocks noGrp="1"/>
          </p:cNvSpPr>
          <p:nvPr>
            <p:ph type="title"/>
          </p:nvPr>
        </p:nvSpPr>
        <p:spPr>
          <a:xfrm>
            <a:off x="457200" y="152400"/>
            <a:ext cx="8229600" cy="1066800"/>
          </a:xfrm>
        </p:spPr>
        <p:txBody>
          <a:bodyPr/>
          <a:lstStyle/>
          <a:p>
            <a:r>
              <a:rPr lang="en-US" sz="2000" b="1"/>
              <a:t>Preliminary conclusions and further developments of the study case</a:t>
            </a:r>
          </a:p>
        </p:txBody>
      </p:sp>
      <p:sp>
        <p:nvSpPr>
          <p:cNvPr id="3" name="Content Placeholder 2">
            <a:extLst>
              <a:ext uri="{FF2B5EF4-FFF2-40B4-BE49-F238E27FC236}">
                <a16:creationId xmlns:a16="http://schemas.microsoft.com/office/drawing/2014/main" id="{CCFEDC0C-8369-DDD6-4F3E-A3058695F6FB}"/>
              </a:ext>
            </a:extLst>
          </p:cNvPr>
          <p:cNvSpPr>
            <a:spLocks noGrp="1"/>
          </p:cNvSpPr>
          <p:nvPr>
            <p:ph idx="1"/>
          </p:nvPr>
        </p:nvSpPr>
        <p:spPr/>
        <p:txBody>
          <a:bodyPr/>
          <a:lstStyle/>
          <a:p>
            <a:r>
              <a:rPr lang="en-US" sz="1800"/>
              <a:t>Analyzing and superimposing the maximum values ​​for all radioisotopes of interest suggests anthropogenic changes or natural events placed at -150 cm, at -130 / -120 cm, at -80 / -70 cm and at -40 cm, towards current  elevation of the land.</a:t>
            </a:r>
          </a:p>
          <a:p>
            <a:r>
              <a:rPr lang="en-US" sz="1800"/>
              <a:t>The layers rich in 40K, to mark the anthropic presence in conjunction with the archaeological discoveries, can be tested in a later stage by determining the mass percentage of carbon and nitrogen and by radiocarbon dating.</a:t>
            </a:r>
          </a:p>
          <a:p>
            <a:r>
              <a:rPr lang="en-US" sz="1800"/>
              <a:t>The results so far obtained for 210Pb by gamma spectrometry at a surface laboratory and by LSC spectrometry, beyond the novelties briefly listed in this presentation, are worth to be compared with those obtained by high-resolution gamma spectrometry at the microBq underground laboratory from Slanic-Prahova Romania.</a:t>
            </a:r>
          </a:p>
          <a:p>
            <a:endParaRPr lang="en-US" sz="1800"/>
          </a:p>
          <a:p>
            <a:endParaRPr lang="en-US" sz="1800"/>
          </a:p>
        </p:txBody>
      </p:sp>
    </p:spTree>
    <p:extLst>
      <p:ext uri="{BB962C8B-B14F-4D97-AF65-F5344CB8AC3E}">
        <p14:creationId xmlns:p14="http://schemas.microsoft.com/office/powerpoint/2010/main" val="752674866"/>
      </p:ext>
    </p:extLst>
  </p:cSld>
  <p:clrMapOvr>
    <a:masterClrMapping/>
  </p:clrMapOvr>
  <mc:AlternateContent xmlns:mc="http://schemas.openxmlformats.org/markup-compatibility/2006">
    <mc:Choice xmlns:p14="http://schemas.microsoft.com/office/powerpoint/2010/main" Requires="p14">
      <p:transition spd="med" p14:dur="700" advTm="39000">
        <p:fade/>
      </p:transition>
    </mc:Choice>
    <mc:Fallback>
      <p:transition spd="med" advTm="39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2400" b="1"/>
              <a:t>Introduction / Abstract</a:t>
            </a:r>
          </a:p>
        </p:txBody>
      </p:sp>
      <p:sp>
        <p:nvSpPr>
          <p:cNvPr id="3" name="Content Placeholder 2"/>
          <p:cNvSpPr>
            <a:spLocks noGrp="1"/>
          </p:cNvSpPr>
          <p:nvPr>
            <p:ph idx="1"/>
          </p:nvPr>
        </p:nvSpPr>
        <p:spPr>
          <a:xfrm>
            <a:off x="457200" y="1066800"/>
            <a:ext cx="8229600" cy="5029200"/>
          </a:xfrm>
        </p:spPr>
        <p:txBody>
          <a:bodyPr/>
          <a:lstStyle/>
          <a:p>
            <a:pPr marL="0" indent="0" algn="just">
              <a:buNone/>
            </a:pPr>
            <a:r>
              <a:rPr lang="en-US" sz="1800" kern="100">
                <a:effectLst/>
                <a:ea typeface="Calibri" panose="020F0502020204030204" pitchFamily="34" charset="0"/>
                <a:cs typeface="Arial" panose="020B0604020202020204" pitchFamily="34" charset="0"/>
              </a:rPr>
              <a:t>Lead-210 determinations at NIPNE Romania are done by liquid scintillation counting (LSC), but also by surface and underground gamma spectrometry (microBq laboratory, Mina Unirea, Slanic-Prahova). Depending on the nature of the samples and the problems raised to be solved, gamma spectrometry won more and more, the method being simple and non-invasive. When the samples raise special problems in obtaining a result with higher accuracy, but also in the interpretation of the obtained values, radiochemical separation and measurement by LSC method will prevail. To respond to the challenges raised by such samples, the laboratory has been refined the methods in use. But it also made contributions regarding the correctness of the final results, the LSC technique being a relative measurement method. The elements of originality on the workflow of radiochemical procedures will be reviewed. Different sources of lead nitrate used as a tracer were investigated for obtaining the best measurement quenched background to which the values obtained for the analytes are related. It is also shown how LSC method can be mutually supported with gross alpha-beta spectrometry, and surface gamma spectrometry. Sometimes XRF method becomes useful in selecting optimal way to find out a reliable </a:t>
            </a:r>
            <a:r>
              <a:rPr lang="en-US" sz="1800" kern="100">
                <a:ea typeface="Calibri" panose="020F0502020204030204" pitchFamily="34" charset="0"/>
                <a:cs typeface="Arial" panose="020B0604020202020204" pitchFamily="34" charset="0"/>
              </a:rPr>
              <a:t>source of lead</a:t>
            </a:r>
            <a:r>
              <a:rPr lang="en-US" sz="1800" kern="100">
                <a:effectLst/>
                <a:ea typeface="Calibri" panose="020F0502020204030204" pitchFamily="34" charset="0"/>
                <a:cs typeface="Arial" panose="020B0604020202020204" pitchFamily="34" charset="0"/>
              </a:rPr>
              <a:t>. Some study cases are highlighted.</a:t>
            </a:r>
          </a:p>
        </p:txBody>
      </p:sp>
    </p:spTree>
    <p:extLst>
      <p:ext uri="{BB962C8B-B14F-4D97-AF65-F5344CB8AC3E}">
        <p14:creationId xmlns:p14="http://schemas.microsoft.com/office/powerpoint/2010/main" val="4127809750"/>
      </p:ext>
    </p:extLst>
  </p:cSld>
  <p:clrMapOvr>
    <a:masterClrMapping/>
  </p:clrMapOvr>
  <mc:AlternateContent xmlns:mc="http://schemas.openxmlformats.org/markup-compatibility/2006">
    <mc:Choice xmlns:p14="http://schemas.microsoft.com/office/powerpoint/2010/main" Requires="p14">
      <p:transition spd="med" p14:dur="700" advClick="0" advTm="68000">
        <p:fade/>
      </p:transition>
    </mc:Choice>
    <mc:Fallback>
      <p:transition spd="med" advClick="0" advTm="68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a:t>Topics. An overview of up-to-date researches on 210Pb at NIPNE Romania, using LSC and other measurement techniques</a:t>
            </a:r>
          </a:p>
        </p:txBody>
      </p:sp>
      <p:sp>
        <p:nvSpPr>
          <p:cNvPr id="3" name="Content Placeholder 2"/>
          <p:cNvSpPr>
            <a:spLocks noGrp="1"/>
          </p:cNvSpPr>
          <p:nvPr>
            <p:ph idx="1"/>
          </p:nvPr>
        </p:nvSpPr>
        <p:spPr>
          <a:xfrm>
            <a:off x="457200" y="1600201"/>
            <a:ext cx="8229600" cy="4343400"/>
          </a:xfrm>
        </p:spPr>
        <p:txBody>
          <a:bodyPr/>
          <a:lstStyle/>
          <a:p>
            <a:r>
              <a:rPr lang="en-US" sz="1800"/>
              <a:t>210Pb measurements have been carried out for several decades; first by gamma spectrometry in surface laboratories, then by the liquid scintillation counting method and for 20 years, by high-resolution gamma spectrometry in an underground laboratory.</a:t>
            </a:r>
          </a:p>
          <a:p>
            <a:r>
              <a:rPr lang="en-US" sz="1800"/>
              <a:t>For each individual situation, the techniques have developed according to the technological opportunities for preparing samples and measurements.</a:t>
            </a:r>
          </a:p>
          <a:p>
            <a:r>
              <a:rPr lang="en-US" sz="1800"/>
              <a:t>For the liquid scintillation counting (LSC) method, the latest developments of the application are:</a:t>
            </a:r>
          </a:p>
          <a:p>
            <a:pPr marL="457200" indent="-457200">
              <a:buAutoNum type="alphaLcPeriod"/>
            </a:pPr>
            <a:r>
              <a:rPr lang="en-US" sz="1800"/>
              <a:t>separation of 210Pb from water samples and soil-sediment samples, by optimizing the existing pretreatment process;</a:t>
            </a:r>
          </a:p>
          <a:p>
            <a:pPr marL="457200" indent="-457200">
              <a:buAutoNum type="alphaLcPeriod"/>
            </a:pPr>
            <a:r>
              <a:rPr lang="en-US" sz="1800"/>
              <a:t>purification of lead samples of different origins and ages;</a:t>
            </a:r>
          </a:p>
          <a:p>
            <a:pPr marL="457200" indent="-457200">
              <a:buAutoNum type="alphaLcPeriod"/>
            </a:pPr>
            <a:r>
              <a:rPr lang="en-US" sz="1800"/>
              <a:t>improving measurement results by selecting the most appropriate commercial lead nitrate, used as background, or by replacing it with lead nitrate formed from old lead sources.</a:t>
            </a:r>
          </a:p>
        </p:txBody>
      </p:sp>
    </p:spTree>
    <p:extLst>
      <p:ext uri="{BB962C8B-B14F-4D97-AF65-F5344CB8AC3E}">
        <p14:creationId xmlns:p14="http://schemas.microsoft.com/office/powerpoint/2010/main" val="820024505"/>
      </p:ext>
    </p:extLst>
  </p:cSld>
  <p:clrMapOvr>
    <a:masterClrMapping/>
  </p:clrMapOvr>
  <mc:AlternateContent xmlns:mc="http://schemas.openxmlformats.org/markup-compatibility/2006">
    <mc:Choice xmlns:p14="http://schemas.microsoft.com/office/powerpoint/2010/main" Requires="p14">
      <p:transition spd="med" p14:dur="700" advClick="0" advTm="40000">
        <p:fade/>
      </p:transition>
    </mc:Choice>
    <mc:Fallback>
      <p:transition spd="med" advClick="0" advTm="4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89ACE-A60B-8EC4-7ABA-CF98BAEEA2D7}"/>
              </a:ext>
            </a:extLst>
          </p:cNvPr>
          <p:cNvSpPr>
            <a:spLocks noGrp="1"/>
          </p:cNvSpPr>
          <p:nvPr>
            <p:ph type="title"/>
          </p:nvPr>
        </p:nvSpPr>
        <p:spPr>
          <a:xfrm>
            <a:off x="457200" y="274638"/>
            <a:ext cx="8229600" cy="1020762"/>
          </a:xfrm>
        </p:spPr>
        <p:txBody>
          <a:bodyPr/>
          <a:lstStyle/>
          <a:p>
            <a:r>
              <a:rPr lang="en-US" sz="2400" b="1"/>
              <a:t>A more specific description of improvements to the LSC method</a:t>
            </a:r>
          </a:p>
        </p:txBody>
      </p:sp>
      <p:sp>
        <p:nvSpPr>
          <p:cNvPr id="3" name="Content Placeholder 2">
            <a:extLst>
              <a:ext uri="{FF2B5EF4-FFF2-40B4-BE49-F238E27FC236}">
                <a16:creationId xmlns:a16="http://schemas.microsoft.com/office/drawing/2014/main" id="{8E3AAF16-9019-C7FA-AA10-5E8C88B4AA58}"/>
              </a:ext>
            </a:extLst>
          </p:cNvPr>
          <p:cNvSpPr>
            <a:spLocks noGrp="1"/>
          </p:cNvSpPr>
          <p:nvPr>
            <p:ph idx="1"/>
          </p:nvPr>
        </p:nvSpPr>
        <p:spPr>
          <a:xfrm>
            <a:off x="457200" y="1295400"/>
            <a:ext cx="8229600" cy="4724400"/>
          </a:xfrm>
        </p:spPr>
        <p:txBody>
          <a:bodyPr/>
          <a:lstStyle/>
          <a:p>
            <a:pPr marL="0" indent="0">
              <a:buNone/>
            </a:pPr>
            <a:r>
              <a:rPr lang="en-US" sz="1800"/>
              <a:t>1. Development and implementation of improved radiochemical processing methods for:</a:t>
            </a:r>
          </a:p>
          <a:p>
            <a:pPr marL="514350" indent="-514350">
              <a:buAutoNum type="alphaLcPeriod"/>
            </a:pPr>
            <a:r>
              <a:rPr lang="en-US" sz="1800"/>
              <a:t>separation of 210Pb from water and soil-sediment samples; re-evaluation of chemical and radiochemical pretreatment procedures; comparative analysis of different workflow options; criteria for selection and exclusion of samples;</a:t>
            </a:r>
          </a:p>
          <a:p>
            <a:pPr marL="514350" indent="-514350">
              <a:buAutoNum type="alphaLcPeriod"/>
            </a:pPr>
            <a:r>
              <a:rPr lang="en-US" sz="1800"/>
              <a:t>development of purification of lead or lead-based materials of different origins and ages.</a:t>
            </a:r>
          </a:p>
          <a:p>
            <a:pPr marL="0" indent="0">
              <a:buNone/>
            </a:pPr>
            <a:r>
              <a:rPr lang="en-US" sz="1800"/>
              <a:t>2. Development and implementation of measurement methods by beta spectrometry using LSC through:</a:t>
            </a:r>
          </a:p>
          <a:p>
            <a:pPr>
              <a:buAutoNum type="alphaLcPeriod"/>
            </a:pPr>
            <a:r>
              <a:rPr lang="en-US" sz="1800"/>
              <a:t>testing of different sources of lead nitrate used as a carrier and as a background; criteria for choosing best sources of lead nitrate;</a:t>
            </a:r>
          </a:p>
          <a:p>
            <a:pPr>
              <a:buAutoNum type="alphaLcPeriod"/>
            </a:pPr>
            <a:r>
              <a:rPr lang="en-US" sz="1800"/>
              <a:t>establishing the optimal measurement conditions by LSC spectrometry and the possibility of correlating the measurements with gamma / gross alpha-beta spectrometry, and with XRF technique.</a:t>
            </a:r>
          </a:p>
        </p:txBody>
      </p:sp>
    </p:spTree>
    <p:extLst>
      <p:ext uri="{BB962C8B-B14F-4D97-AF65-F5344CB8AC3E}">
        <p14:creationId xmlns:p14="http://schemas.microsoft.com/office/powerpoint/2010/main" val="3610476519"/>
      </p:ext>
    </p:extLst>
  </p:cSld>
  <p:clrMapOvr>
    <a:masterClrMapping/>
  </p:clrMapOvr>
  <mc:AlternateContent xmlns:mc="http://schemas.openxmlformats.org/markup-compatibility/2006">
    <mc:Choice xmlns:p14="http://schemas.microsoft.com/office/powerpoint/2010/main" Requires="p14">
      <p:transition spd="med" p14:dur="700" advClick="0" advTm="40000">
        <p:fade/>
      </p:transition>
    </mc:Choice>
    <mc:Fallback>
      <p:transition spd="med" advClick="0" advTm="4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70A32-58F9-6166-5A66-DB6A9AEC498A}"/>
              </a:ext>
            </a:extLst>
          </p:cNvPr>
          <p:cNvSpPr>
            <a:spLocks noGrp="1"/>
          </p:cNvSpPr>
          <p:nvPr>
            <p:ph type="title"/>
          </p:nvPr>
        </p:nvSpPr>
        <p:spPr>
          <a:xfrm>
            <a:off x="457200" y="31845"/>
            <a:ext cx="8229600" cy="891380"/>
          </a:xfrm>
        </p:spPr>
        <p:txBody>
          <a:bodyPr/>
          <a:lstStyle/>
          <a:p>
            <a:r>
              <a:rPr lang="en-US" sz="2400" b="1"/>
              <a:t>Improving the results obtained will be used in: </a:t>
            </a:r>
          </a:p>
        </p:txBody>
      </p:sp>
      <p:sp>
        <p:nvSpPr>
          <p:cNvPr id="3" name="Content Placeholder 2">
            <a:extLst>
              <a:ext uri="{FF2B5EF4-FFF2-40B4-BE49-F238E27FC236}">
                <a16:creationId xmlns:a16="http://schemas.microsoft.com/office/drawing/2014/main" id="{0AEA17AF-B9DD-A3E8-06BD-57AAB35D82CA}"/>
              </a:ext>
            </a:extLst>
          </p:cNvPr>
          <p:cNvSpPr>
            <a:spLocks noGrp="1"/>
          </p:cNvSpPr>
          <p:nvPr>
            <p:ph idx="1"/>
          </p:nvPr>
        </p:nvSpPr>
        <p:spPr>
          <a:xfrm>
            <a:off x="464024" y="968421"/>
            <a:ext cx="8229600" cy="2415382"/>
          </a:xfrm>
        </p:spPr>
        <p:txBody>
          <a:bodyPr/>
          <a:lstStyle/>
          <a:p>
            <a:r>
              <a:rPr lang="en-US" sz="1800"/>
              <a:t>geochronology;</a:t>
            </a:r>
          </a:p>
          <a:p>
            <a:r>
              <a:rPr lang="en-US" sz="1800"/>
              <a:t>pedology;</a:t>
            </a:r>
          </a:p>
          <a:p>
            <a:r>
              <a:rPr lang="en-US" sz="1800"/>
              <a:t>erosion and sedimentation phenomena;</a:t>
            </a:r>
          </a:p>
          <a:p>
            <a:r>
              <a:rPr lang="en-US" sz="1800"/>
              <a:t>environmental radioactivity;</a:t>
            </a:r>
          </a:p>
          <a:p>
            <a:r>
              <a:rPr lang="en-US" sz="1800"/>
              <a:t>pollution - impact on the environment;</a:t>
            </a:r>
          </a:p>
          <a:p>
            <a:r>
              <a:rPr lang="en-US" sz="1800"/>
              <a:t>professional exposures and impact of pollutants on the health of the population.</a:t>
            </a:r>
          </a:p>
        </p:txBody>
      </p:sp>
      <p:sp>
        <p:nvSpPr>
          <p:cNvPr id="4" name="Title 1">
            <a:extLst>
              <a:ext uri="{FF2B5EF4-FFF2-40B4-BE49-F238E27FC236}">
                <a16:creationId xmlns:a16="http://schemas.microsoft.com/office/drawing/2014/main" id="{B6DB2EDF-F467-6E7D-87CE-09FCA5D9ECE7}"/>
              </a:ext>
            </a:extLst>
          </p:cNvPr>
          <p:cNvSpPr txBox="1">
            <a:spLocks/>
          </p:cNvSpPr>
          <p:nvPr/>
        </p:nvSpPr>
        <p:spPr bwMode="auto">
          <a:xfrm>
            <a:off x="457200" y="3383803"/>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eorgia" panose="02040502050405020303" pitchFamily="18" charset="0"/>
                <a:ea typeface="+mj-ea"/>
                <a:cs typeface="+mj-cs"/>
              </a:defRPr>
            </a:lvl1pPr>
            <a:lvl2pPr algn="ctr" rtl="0" eaLnBrk="1" fontAlgn="base" hangingPunct="1">
              <a:spcBef>
                <a:spcPct val="0"/>
              </a:spcBef>
              <a:spcAft>
                <a:spcPct val="0"/>
              </a:spcAft>
              <a:defRPr sz="4000">
                <a:solidFill>
                  <a:schemeClr val="tx1"/>
                </a:solidFill>
                <a:latin typeface="Georgia" pitchFamily="18" charset="0"/>
              </a:defRPr>
            </a:lvl2pPr>
            <a:lvl3pPr algn="ctr" rtl="0" eaLnBrk="1" fontAlgn="base" hangingPunct="1">
              <a:spcBef>
                <a:spcPct val="0"/>
              </a:spcBef>
              <a:spcAft>
                <a:spcPct val="0"/>
              </a:spcAft>
              <a:defRPr sz="4000">
                <a:solidFill>
                  <a:schemeClr val="tx1"/>
                </a:solidFill>
                <a:latin typeface="Georgia" pitchFamily="18" charset="0"/>
              </a:defRPr>
            </a:lvl3pPr>
            <a:lvl4pPr algn="ctr" rtl="0" eaLnBrk="1" fontAlgn="base" hangingPunct="1">
              <a:spcBef>
                <a:spcPct val="0"/>
              </a:spcBef>
              <a:spcAft>
                <a:spcPct val="0"/>
              </a:spcAft>
              <a:defRPr sz="4000">
                <a:solidFill>
                  <a:schemeClr val="tx1"/>
                </a:solidFill>
                <a:latin typeface="Georgia" pitchFamily="18" charset="0"/>
              </a:defRPr>
            </a:lvl4pPr>
            <a:lvl5pPr algn="ctr" rtl="0" eaLnBrk="1" fontAlgn="base" hangingPunct="1">
              <a:spcBef>
                <a:spcPct val="0"/>
              </a:spcBef>
              <a:spcAft>
                <a:spcPct val="0"/>
              </a:spcAft>
              <a:defRPr sz="4000">
                <a:solidFill>
                  <a:schemeClr val="tx1"/>
                </a:solidFill>
                <a:latin typeface="Georgia" pitchFamily="18" charset="0"/>
              </a:defRPr>
            </a:lvl5pPr>
            <a:lvl6pPr marL="457200" algn="ctr" rtl="0" eaLnBrk="1" fontAlgn="base" hangingPunct="1">
              <a:spcBef>
                <a:spcPct val="0"/>
              </a:spcBef>
              <a:spcAft>
                <a:spcPct val="0"/>
              </a:spcAft>
              <a:defRPr sz="4000">
                <a:solidFill>
                  <a:schemeClr val="tx1"/>
                </a:solidFill>
                <a:latin typeface="Georgia" pitchFamily="18" charset="0"/>
              </a:defRPr>
            </a:lvl6pPr>
            <a:lvl7pPr marL="914400" algn="ctr" rtl="0" eaLnBrk="1" fontAlgn="base" hangingPunct="1">
              <a:spcBef>
                <a:spcPct val="0"/>
              </a:spcBef>
              <a:spcAft>
                <a:spcPct val="0"/>
              </a:spcAft>
              <a:defRPr sz="4000">
                <a:solidFill>
                  <a:schemeClr val="tx1"/>
                </a:solidFill>
                <a:latin typeface="Georgia" pitchFamily="18" charset="0"/>
              </a:defRPr>
            </a:lvl7pPr>
            <a:lvl8pPr marL="1371600" algn="ctr" rtl="0" eaLnBrk="1" fontAlgn="base" hangingPunct="1">
              <a:spcBef>
                <a:spcPct val="0"/>
              </a:spcBef>
              <a:spcAft>
                <a:spcPct val="0"/>
              </a:spcAft>
              <a:defRPr sz="4000">
                <a:solidFill>
                  <a:schemeClr val="tx1"/>
                </a:solidFill>
                <a:latin typeface="Georgia" pitchFamily="18" charset="0"/>
              </a:defRPr>
            </a:lvl8pPr>
            <a:lvl9pPr marL="1828800" algn="ctr" rtl="0" eaLnBrk="1" fontAlgn="base" hangingPunct="1">
              <a:spcBef>
                <a:spcPct val="0"/>
              </a:spcBef>
              <a:spcAft>
                <a:spcPct val="0"/>
              </a:spcAft>
              <a:defRPr sz="4000">
                <a:solidFill>
                  <a:schemeClr val="tx1"/>
                </a:solidFill>
                <a:latin typeface="Georgia" pitchFamily="18" charset="0"/>
              </a:defRPr>
            </a:lvl9pPr>
          </a:lstStyle>
          <a:p>
            <a:r>
              <a:rPr lang="en-US" sz="2400" b="1"/>
              <a:t>New directions of exploration: </a:t>
            </a:r>
          </a:p>
        </p:txBody>
      </p:sp>
      <p:sp>
        <p:nvSpPr>
          <p:cNvPr id="5" name="Content Placeholder 2">
            <a:extLst>
              <a:ext uri="{FF2B5EF4-FFF2-40B4-BE49-F238E27FC236}">
                <a16:creationId xmlns:a16="http://schemas.microsoft.com/office/drawing/2014/main" id="{EBA2E89F-38BB-E299-68F6-FA32ED00A34F}"/>
              </a:ext>
            </a:extLst>
          </p:cNvPr>
          <p:cNvSpPr txBox="1">
            <a:spLocks/>
          </p:cNvSpPr>
          <p:nvPr/>
        </p:nvSpPr>
        <p:spPr bwMode="auto">
          <a:xfrm>
            <a:off x="464024" y="4069603"/>
            <a:ext cx="8229600" cy="202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800" kern="1200">
                <a:solidFill>
                  <a:schemeClr val="tx1"/>
                </a:solidFill>
                <a:latin typeface="Georgia" panose="02040502050405020303" pitchFamily="18" charset="0"/>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Georgia" panose="02040502050405020303" pitchFamily="18" charset="0"/>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Georgia" panose="02040502050405020303" pitchFamily="18" charset="0"/>
                <a:ea typeface="+mn-ea"/>
                <a:cs typeface="+mn-cs"/>
              </a:defRPr>
            </a:lvl3pPr>
            <a:lvl4pPr marL="1600200" indent="-228600" algn="l" rtl="0" eaLnBrk="1" fontAlgn="base" hangingPunct="1">
              <a:spcBef>
                <a:spcPct val="20000"/>
              </a:spcBef>
              <a:spcAft>
                <a:spcPct val="0"/>
              </a:spcAft>
              <a:buFont typeface="Arial" charset="0"/>
              <a:buChar char="–"/>
              <a:defRPr kern="1200">
                <a:solidFill>
                  <a:schemeClr val="tx1"/>
                </a:solidFill>
                <a:latin typeface="Georgia" panose="02040502050405020303" pitchFamily="18" charset="0"/>
                <a:ea typeface="+mn-ea"/>
                <a:cs typeface="+mn-cs"/>
              </a:defRPr>
            </a:lvl4pPr>
            <a:lvl5pPr marL="2057400" indent="-228600" algn="l" rtl="0" eaLnBrk="1" fontAlgn="base" hangingPunct="1">
              <a:spcBef>
                <a:spcPct val="20000"/>
              </a:spcBef>
              <a:spcAft>
                <a:spcPct val="0"/>
              </a:spcAft>
              <a:buFont typeface="Arial" charset="0"/>
              <a:buChar char="»"/>
              <a:defRPr kern="120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a:t>dating of old habitation horizons (sediment / soil samples)</a:t>
            </a:r>
            <a:r>
              <a:rPr lang="en-US" sz="1800"/>
              <a:t>;</a:t>
            </a:r>
          </a:p>
          <a:p>
            <a:r>
              <a:rPr lang="en-US" sz="1800"/>
              <a:t>dating of archaeological lead or lead-based materials;</a:t>
            </a:r>
          </a:p>
          <a:p>
            <a:r>
              <a:rPr lang="en-US" sz="1800"/>
              <a:t>dating of art objects made of lead or containing lead compounds;</a:t>
            </a:r>
          </a:p>
          <a:p>
            <a:r>
              <a:rPr lang="en-US" sz="1800"/>
              <a:t>dating of the osteological material, as an alternative method in correlation with radiocarbon dating for the last 110-120 years starting back from measurements moment; nuclear forensic.</a:t>
            </a:r>
          </a:p>
        </p:txBody>
      </p:sp>
    </p:spTree>
    <p:extLst>
      <p:ext uri="{BB962C8B-B14F-4D97-AF65-F5344CB8AC3E}">
        <p14:creationId xmlns:p14="http://schemas.microsoft.com/office/powerpoint/2010/main" val="2740848550"/>
      </p:ext>
    </p:extLst>
  </p:cSld>
  <p:clrMapOvr>
    <a:masterClrMapping/>
  </p:clrMapOvr>
  <mc:AlternateContent xmlns:mc="http://schemas.openxmlformats.org/markup-compatibility/2006">
    <mc:Choice xmlns:p14="http://schemas.microsoft.com/office/powerpoint/2010/main" Requires="p14">
      <p:transition spd="med" p14:dur="700" advClick="0" advTm="25000">
        <p:fade/>
      </p:transition>
    </mc:Choice>
    <mc:Fallback>
      <p:transition spd="med" advClick="0" advTm="2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26BE4-01AF-12E2-042B-B84F327D1C80}"/>
              </a:ext>
            </a:extLst>
          </p:cNvPr>
          <p:cNvSpPr>
            <a:spLocks noGrp="1"/>
          </p:cNvSpPr>
          <p:nvPr>
            <p:ph type="title"/>
          </p:nvPr>
        </p:nvSpPr>
        <p:spPr>
          <a:xfrm>
            <a:off x="457200" y="274638"/>
            <a:ext cx="8229600" cy="715962"/>
          </a:xfrm>
        </p:spPr>
        <p:txBody>
          <a:bodyPr/>
          <a:lstStyle/>
          <a:p>
            <a:r>
              <a:rPr lang="en-US" sz="2400" b="1"/>
              <a:t>Pretreatments</a:t>
            </a:r>
          </a:p>
        </p:txBody>
      </p:sp>
      <p:sp>
        <p:nvSpPr>
          <p:cNvPr id="3" name="Content Placeholder 2">
            <a:extLst>
              <a:ext uri="{FF2B5EF4-FFF2-40B4-BE49-F238E27FC236}">
                <a16:creationId xmlns:a16="http://schemas.microsoft.com/office/drawing/2014/main" id="{C94238C7-4BE2-D5C9-726B-FE42CFCB000E}"/>
              </a:ext>
            </a:extLst>
          </p:cNvPr>
          <p:cNvSpPr>
            <a:spLocks noGrp="1"/>
          </p:cNvSpPr>
          <p:nvPr>
            <p:ph idx="1"/>
          </p:nvPr>
        </p:nvSpPr>
        <p:spPr>
          <a:xfrm>
            <a:off x="457200" y="1166018"/>
            <a:ext cx="8229600" cy="4525963"/>
          </a:xfrm>
        </p:spPr>
        <p:txBody>
          <a:bodyPr/>
          <a:lstStyle/>
          <a:p>
            <a:pPr marL="0" indent="0">
              <a:buNone/>
            </a:pPr>
            <a:r>
              <a:rPr lang="en-US" sz="1800"/>
              <a:t>Chemical and radiochemical processing procedures existing or being implemented in the laboratory:</a:t>
            </a:r>
          </a:p>
          <a:p>
            <a:pPr marL="0" indent="0">
              <a:buNone/>
            </a:pPr>
            <a:endParaRPr lang="en-US" sz="1800"/>
          </a:p>
          <a:p>
            <a:pPr marL="0" indent="0">
              <a:buNone/>
            </a:pPr>
            <a:r>
              <a:rPr lang="en-US" sz="1800" b="1"/>
              <a:t>Soil-sediments (presented hereign in connection with a case study)</a:t>
            </a:r>
            <a:r>
              <a:rPr lang="en-US" sz="1800"/>
              <a:t>:</a:t>
            </a:r>
          </a:p>
          <a:p>
            <a:pPr marL="0" indent="0">
              <a:buNone/>
            </a:pPr>
            <a:endParaRPr lang="en-US" sz="1800"/>
          </a:p>
          <a:p>
            <a:pPr marL="0" indent="0">
              <a:buNone/>
            </a:pPr>
            <a:r>
              <a:rPr lang="en-US" sz="1800"/>
              <a:t>IAEA procedure, implemented at IFIN-HH / DFVM (Variant A)</a:t>
            </a:r>
          </a:p>
          <a:p>
            <a:pPr marL="0" indent="0">
              <a:buNone/>
            </a:pPr>
            <a:r>
              <a:rPr lang="en-US" sz="1800"/>
              <a:t>Modified procedure, according to PL-URPMB-06 in force (Variant B, validated by international intercomparison exercises)</a:t>
            </a:r>
          </a:p>
          <a:p>
            <a:pPr marL="0" indent="0">
              <a:buNone/>
            </a:pPr>
            <a:r>
              <a:rPr lang="en-US" sz="1800"/>
              <a:t>Optimized chemical pretreatment procedure and standard radiochemical separation procedure; modernization of validated method (Variant C)</a:t>
            </a:r>
          </a:p>
          <a:p>
            <a:pPr marL="0" indent="0">
              <a:buNone/>
            </a:pPr>
            <a:r>
              <a:rPr lang="en-US" sz="1800"/>
              <a:t>Optimized chemical pretreatment and radiochemical separation procedure; modernization of validated procedure (Variant D)</a:t>
            </a:r>
          </a:p>
        </p:txBody>
      </p:sp>
    </p:spTree>
    <p:extLst>
      <p:ext uri="{BB962C8B-B14F-4D97-AF65-F5344CB8AC3E}">
        <p14:creationId xmlns:p14="http://schemas.microsoft.com/office/powerpoint/2010/main" val="1718427197"/>
      </p:ext>
    </p:extLst>
  </p:cSld>
  <p:clrMapOvr>
    <a:masterClrMapping/>
  </p:clrMapOvr>
  <mc:AlternateContent xmlns:mc="http://schemas.openxmlformats.org/markup-compatibility/2006">
    <mc:Choice xmlns:p14="http://schemas.microsoft.com/office/powerpoint/2010/main" Requires="p14">
      <p:transition spd="med" p14:dur="700" advClick="0" advTm="25000">
        <p:fade/>
      </p:transition>
    </mc:Choice>
    <mc:Fallback>
      <p:transition spd="med" advClick="0" advTm="2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50C3-EDF8-4AFE-9F8F-4406EA6AD6CD}"/>
              </a:ext>
            </a:extLst>
          </p:cNvPr>
          <p:cNvSpPr>
            <a:spLocks noGrp="1"/>
          </p:cNvSpPr>
          <p:nvPr>
            <p:ph type="title"/>
          </p:nvPr>
        </p:nvSpPr>
        <p:spPr>
          <a:xfrm>
            <a:off x="457200" y="274638"/>
            <a:ext cx="8229600" cy="868362"/>
          </a:xfrm>
        </p:spPr>
        <p:txBody>
          <a:bodyPr/>
          <a:lstStyle/>
          <a:p>
            <a:r>
              <a:rPr lang="en-US" sz="2400" b="1"/>
              <a:t>Pretreatments. A brief intercomparison of Variants A, B, C, D</a:t>
            </a:r>
          </a:p>
        </p:txBody>
      </p:sp>
      <p:sp>
        <p:nvSpPr>
          <p:cNvPr id="3" name="Content Placeholder 2">
            <a:extLst>
              <a:ext uri="{FF2B5EF4-FFF2-40B4-BE49-F238E27FC236}">
                <a16:creationId xmlns:a16="http://schemas.microsoft.com/office/drawing/2014/main" id="{A68F7A7F-58B1-7B57-73B6-89C8BD84EE6D}"/>
              </a:ext>
            </a:extLst>
          </p:cNvPr>
          <p:cNvSpPr>
            <a:spLocks noGrp="1"/>
          </p:cNvSpPr>
          <p:nvPr>
            <p:ph idx="1"/>
          </p:nvPr>
        </p:nvSpPr>
        <p:spPr>
          <a:xfrm>
            <a:off x="457200" y="1295400"/>
            <a:ext cx="8229600" cy="4648200"/>
          </a:xfrm>
        </p:spPr>
        <p:txBody>
          <a:bodyPr/>
          <a:lstStyle/>
          <a:p>
            <a:r>
              <a:rPr lang="en-US" sz="1800" b="1"/>
              <a:t>Variant A</a:t>
            </a:r>
            <a:r>
              <a:rPr lang="en-US" sz="1800"/>
              <a:t>: according to M. Pimpl, (1996). Determination of 210Pb in Environmental Samples. Standard Operating Procedure. Kernforschungzentrum Karlsruhe, Germany.</a:t>
            </a:r>
          </a:p>
          <a:p>
            <a:r>
              <a:rPr lang="en-US" sz="1800" b="1"/>
              <a:t>Variant B</a:t>
            </a:r>
            <a:r>
              <a:rPr lang="en-US" sz="1800"/>
              <a:t>: Variant A, with the replacement of the final analyte precipitation step using oxalic acid and subsequent gravimetric determination of the global process yield, by evaporating the solution directly in the measuring LSC glass vial, forming lead nitrate and determining the global process yield by substracting of empty vial mass.</a:t>
            </a:r>
          </a:p>
          <a:p>
            <a:r>
              <a:rPr lang="en-US" sz="1800" b="1"/>
              <a:t>Variant C</a:t>
            </a:r>
            <a:r>
              <a:rPr lang="en-US" sz="1800"/>
              <a:t>: Variant B, with the replacement of chemical disaggregation at normal pressure by disaggregation under pressure (Figure 1, next slide) and use of lead nitrate with minimal lead-210 content, previously tested, as a carrier and for obtaining the background vial for LSC measurements.</a:t>
            </a:r>
          </a:p>
          <a:p>
            <a:r>
              <a:rPr lang="en-US" sz="1800" b="1"/>
              <a:t>Variant D</a:t>
            </a:r>
            <a:r>
              <a:rPr lang="en-US" sz="1800"/>
              <a:t>: Variant C and the use of flat water from deep springs, distilled under vacuum, in all stages of radiochemical pretreatments (minimum possible content of beta-minus emitting radionuclides such as tritium, carbon-14, lead-210).</a:t>
            </a:r>
          </a:p>
          <a:p>
            <a:pPr marL="0" indent="0">
              <a:buNone/>
            </a:pPr>
            <a:endParaRPr lang="en-US"/>
          </a:p>
        </p:txBody>
      </p:sp>
    </p:spTree>
    <p:extLst>
      <p:ext uri="{BB962C8B-B14F-4D97-AF65-F5344CB8AC3E}">
        <p14:creationId xmlns:p14="http://schemas.microsoft.com/office/powerpoint/2010/main" val="720089855"/>
      </p:ext>
    </p:extLst>
  </p:cSld>
  <p:clrMapOvr>
    <a:masterClrMapping/>
  </p:clrMapOvr>
  <mc:AlternateContent xmlns:mc="http://schemas.openxmlformats.org/markup-compatibility/2006">
    <mc:Choice xmlns:p14="http://schemas.microsoft.com/office/powerpoint/2010/main" Requires="p14">
      <p:transition spd="med" p14:dur="700" advClick="0" advTm="45000">
        <p:fade/>
      </p:transition>
    </mc:Choice>
    <mc:Fallback>
      <p:transition spd="med" advClick="0" advTm="4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3059D-DBE1-41B9-B951-54C7EFE1DA91}"/>
              </a:ext>
            </a:extLst>
          </p:cNvPr>
          <p:cNvSpPr>
            <a:spLocks noGrp="1"/>
          </p:cNvSpPr>
          <p:nvPr>
            <p:ph type="title"/>
          </p:nvPr>
        </p:nvSpPr>
        <p:spPr>
          <a:xfrm>
            <a:off x="457200" y="274638"/>
            <a:ext cx="8229600" cy="868362"/>
          </a:xfrm>
        </p:spPr>
        <p:txBody>
          <a:bodyPr/>
          <a:lstStyle/>
          <a:p>
            <a:r>
              <a:rPr lang="en-US" sz="2400" b="1"/>
              <a:t>Pretreatments. Variant C; improvements</a:t>
            </a:r>
          </a:p>
        </p:txBody>
      </p:sp>
      <p:sp>
        <p:nvSpPr>
          <p:cNvPr id="3" name="Content Placeholder 2">
            <a:extLst>
              <a:ext uri="{FF2B5EF4-FFF2-40B4-BE49-F238E27FC236}">
                <a16:creationId xmlns:a16="http://schemas.microsoft.com/office/drawing/2014/main" id="{DD26E52F-AE07-DDD1-E677-EE906CC8E185}"/>
              </a:ext>
            </a:extLst>
          </p:cNvPr>
          <p:cNvSpPr>
            <a:spLocks noGrp="1"/>
          </p:cNvSpPr>
          <p:nvPr>
            <p:ph idx="1"/>
          </p:nvPr>
        </p:nvSpPr>
        <p:spPr>
          <a:xfrm>
            <a:off x="457200" y="1210034"/>
            <a:ext cx="8229600" cy="4525963"/>
          </a:xfrm>
        </p:spPr>
        <p:txBody>
          <a:bodyPr/>
          <a:lstStyle/>
          <a:p>
            <a:pPr marL="0" indent="0">
              <a:buNone/>
            </a:pPr>
            <a:r>
              <a:rPr lang="en-US" sz="1800" b="1"/>
              <a:t>Figure 1</a:t>
            </a:r>
          </a:p>
          <a:p>
            <a:pPr marL="0" indent="0">
              <a:buNone/>
            </a:pPr>
            <a:r>
              <a:rPr lang="en-US" sz="1800"/>
              <a:t>Disaggregation under pressure of soil-sediment samples</a:t>
            </a:r>
          </a:p>
        </p:txBody>
      </p:sp>
      <p:pic>
        <p:nvPicPr>
          <p:cNvPr id="4" name="Picture 3">
            <a:extLst>
              <a:ext uri="{FF2B5EF4-FFF2-40B4-BE49-F238E27FC236}">
                <a16:creationId xmlns:a16="http://schemas.microsoft.com/office/drawing/2014/main" id="{C6596555-5A24-5D95-77F3-2AE39D385C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850451" y="1905895"/>
            <a:ext cx="4384398" cy="3288299"/>
          </a:xfrm>
          <a:prstGeom prst="rect">
            <a:avLst/>
          </a:prstGeom>
        </p:spPr>
      </p:pic>
      <p:sp>
        <p:nvSpPr>
          <p:cNvPr id="6" name="TextBox 5">
            <a:extLst>
              <a:ext uri="{FF2B5EF4-FFF2-40B4-BE49-F238E27FC236}">
                <a16:creationId xmlns:a16="http://schemas.microsoft.com/office/drawing/2014/main" id="{082B8CED-11B2-8C37-20DF-7F9806530840}"/>
              </a:ext>
            </a:extLst>
          </p:cNvPr>
          <p:cNvSpPr txBox="1"/>
          <p:nvPr/>
        </p:nvSpPr>
        <p:spPr>
          <a:xfrm>
            <a:off x="457200" y="2322801"/>
            <a:ext cx="4572000" cy="3416320"/>
          </a:xfrm>
          <a:prstGeom prst="rect">
            <a:avLst/>
          </a:prstGeom>
          <a:noFill/>
        </p:spPr>
        <p:txBody>
          <a:bodyPr wrap="square">
            <a:spAutoFit/>
          </a:bodyPr>
          <a:lstStyle/>
          <a:p>
            <a:r>
              <a:rPr lang="en-US" b="1">
                <a:latin typeface="Georgia" panose="02040502050405020303" pitchFamily="18" charset="0"/>
              </a:rPr>
              <a:t>The purpose of pretreatment methods developments (Variant A to Variant D):</a:t>
            </a:r>
          </a:p>
          <a:p>
            <a:pPr marL="285750" indent="-285750">
              <a:buFont typeface="Arial" panose="020B0604020202020204" pitchFamily="34" charset="0"/>
              <a:buChar char="•"/>
            </a:pPr>
            <a:r>
              <a:rPr lang="en-US">
                <a:latin typeface="Georgia" panose="02040502050405020303" pitchFamily="18" charset="0"/>
              </a:rPr>
              <a:t>Reduction of total analysis time;</a:t>
            </a:r>
          </a:p>
          <a:p>
            <a:pPr marL="285750" indent="-285750">
              <a:buFont typeface="Arial" panose="020B0604020202020204" pitchFamily="34" charset="0"/>
              <a:buChar char="•"/>
            </a:pPr>
            <a:r>
              <a:rPr lang="en-US">
                <a:latin typeface="Georgia" panose="02040502050405020303" pitchFamily="18" charset="0"/>
              </a:rPr>
              <a:t>Decrease in the consumption of acids and the volume of the resulting chemical waste;</a:t>
            </a:r>
          </a:p>
          <a:p>
            <a:pPr marL="285750" indent="-285750">
              <a:buFont typeface="Arial" panose="020B0604020202020204" pitchFamily="34" charset="0"/>
              <a:buChar char="•"/>
            </a:pPr>
            <a:r>
              <a:rPr lang="en-US">
                <a:latin typeface="Georgia" panose="02040502050405020303" pitchFamily="18" charset="0"/>
              </a:rPr>
              <a:t>Increasing the global recovery yield of lead nitrate bearing lead-210;</a:t>
            </a:r>
          </a:p>
          <a:p>
            <a:pPr marL="285750" indent="-285750">
              <a:buFont typeface="Arial" panose="020B0604020202020204" pitchFamily="34" charset="0"/>
              <a:buChar char="•"/>
            </a:pPr>
            <a:r>
              <a:rPr lang="en-US">
                <a:latin typeface="Georgia" panose="02040502050405020303" pitchFamily="18" charset="0"/>
              </a:rPr>
              <a:t>Optimal recovery of the lead-210 fraction using the Sr Resin column from Eichrom Industries.</a:t>
            </a:r>
          </a:p>
        </p:txBody>
      </p:sp>
    </p:spTree>
    <p:extLst>
      <p:ext uri="{BB962C8B-B14F-4D97-AF65-F5344CB8AC3E}">
        <p14:creationId xmlns:p14="http://schemas.microsoft.com/office/powerpoint/2010/main" val="2101496770"/>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06257-4C7D-26B1-D555-998E0546B990}"/>
              </a:ext>
            </a:extLst>
          </p:cNvPr>
          <p:cNvSpPr>
            <a:spLocks noGrp="1"/>
          </p:cNvSpPr>
          <p:nvPr>
            <p:ph type="title"/>
          </p:nvPr>
        </p:nvSpPr>
        <p:spPr>
          <a:xfrm>
            <a:off x="457200" y="274638"/>
            <a:ext cx="8229600" cy="639762"/>
          </a:xfrm>
        </p:spPr>
        <p:txBody>
          <a:bodyPr/>
          <a:lstStyle/>
          <a:p>
            <a:r>
              <a:rPr lang="en-US" sz="2400" b="1"/>
              <a:t>Overal improvements for soil-sediments sample pretreatments</a:t>
            </a:r>
          </a:p>
        </p:txBody>
      </p:sp>
      <p:sp>
        <p:nvSpPr>
          <p:cNvPr id="3" name="Content Placeholder 2">
            <a:extLst>
              <a:ext uri="{FF2B5EF4-FFF2-40B4-BE49-F238E27FC236}">
                <a16:creationId xmlns:a16="http://schemas.microsoft.com/office/drawing/2014/main" id="{3A176B44-A175-7B39-7A55-FBE9048108E0}"/>
              </a:ext>
            </a:extLst>
          </p:cNvPr>
          <p:cNvSpPr>
            <a:spLocks noGrp="1"/>
          </p:cNvSpPr>
          <p:nvPr>
            <p:ph idx="1"/>
          </p:nvPr>
        </p:nvSpPr>
        <p:spPr>
          <a:xfrm>
            <a:off x="457200" y="1447800"/>
            <a:ext cx="8229600" cy="2819399"/>
          </a:xfrm>
        </p:spPr>
        <p:txBody>
          <a:bodyPr/>
          <a:lstStyle/>
          <a:p>
            <a:r>
              <a:rPr lang="en-US" sz="1800"/>
              <a:t>The use of water with a minimum content of tritium, carbon-14 and lead-210 for the entire analysis chain; waters from deep springs distilled at the rotary evaporator</a:t>
            </a:r>
          </a:p>
          <a:p>
            <a:r>
              <a:rPr lang="en-US" sz="1800"/>
              <a:t>The use of lead nitrate with the lowest content of lead-210, as a carrier and for obtaining background vials</a:t>
            </a:r>
          </a:p>
          <a:p>
            <a:r>
              <a:rPr lang="en-US" sz="1800"/>
              <a:t>The use of mineral acids with minimal content or containing no lead in the list of impurities</a:t>
            </a:r>
          </a:p>
          <a:p>
            <a:r>
              <a:rPr lang="en-US" sz="1800"/>
              <a:t>Obtaining the final analyte, i.e. lead nitrate carrier, directly in the measuring vial, without gravimetric precipitation.</a:t>
            </a:r>
          </a:p>
          <a:p>
            <a:endParaRPr lang="en-US" sz="1800"/>
          </a:p>
        </p:txBody>
      </p:sp>
    </p:spTree>
    <p:extLst>
      <p:ext uri="{BB962C8B-B14F-4D97-AF65-F5344CB8AC3E}">
        <p14:creationId xmlns:p14="http://schemas.microsoft.com/office/powerpoint/2010/main" val="2092387819"/>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
</file>

<file path=ppt/theme/theme1.xml><?xml version="1.0" encoding="utf-8"?>
<a:theme xmlns:a="http://schemas.openxmlformats.org/drawingml/2006/main" name="RAD conferenc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rad_2024_conference_oral_presentation_template</Template>
  <TotalTime>1093</TotalTime>
  <Words>2712</Words>
  <Application>Microsoft Office PowerPoint</Application>
  <PresentationFormat>On-screen Show (4:3)</PresentationFormat>
  <Paragraphs>583</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Georgia</vt:lpstr>
      <vt:lpstr>Times New Roman</vt:lpstr>
      <vt:lpstr>Trebuchet MS</vt:lpstr>
      <vt:lpstr>RAD conference presentation template</vt:lpstr>
      <vt:lpstr>Determination of lead-210 by the liquid scintillation counting method. Development of radiochemical methods for solid and liquid samples preparation in connection with gross alpha-beta and gamma spectrometry, and XRF methods</vt:lpstr>
      <vt:lpstr>Introduction / Abstract</vt:lpstr>
      <vt:lpstr>Topics. An overview of up-to-date researches on 210Pb at NIPNE Romania, using LSC and other measurement techniques</vt:lpstr>
      <vt:lpstr>A more specific description of improvements to the LSC method</vt:lpstr>
      <vt:lpstr>Improving the results obtained will be used in: </vt:lpstr>
      <vt:lpstr>Pretreatments</vt:lpstr>
      <vt:lpstr>Pretreatments. A brief intercomparison of Variants A, B, C, D</vt:lpstr>
      <vt:lpstr>Pretreatments. Variant C; improvements</vt:lpstr>
      <vt:lpstr>Overal improvements for soil-sediments sample pretreatments</vt:lpstr>
      <vt:lpstr>LSC measurement conditions</vt:lpstr>
      <vt:lpstr>LSC measurements improvement; Table 1</vt:lpstr>
      <vt:lpstr>Case Study. Determination of radionuclidic content in soil-sediment profiles from Sultana - Malu Rosu, Calarasi county archaeological site</vt:lpstr>
      <vt:lpstr>The gross alpha and gross beta activity concentrations of the archaeological soil samples collected from Sultana – Malu Rosu, Calarasi [Bq/kg]; Table 2</vt:lpstr>
      <vt:lpstr>The activity concentrations of 40K, 137Cs, 232Th and 238U progenies of the archaeological soil samples from Sultana – Malu Rosu, Calarasi [Bq/kg]; Table 3.a.</vt:lpstr>
      <vt:lpstr>The activity concentrations of 40K, 137Cs, 232Th and 238U progenies of the archaeological soil samples from Sultana – Malu Rosu, Calarasi [Bq/kg]; Table 3.b.</vt:lpstr>
      <vt:lpstr>The activity concentrations of 210Pb; intercomparison of gamma spectrometry results with LSC results, in conjunction with 40K results [Bq/kg]; Table 4</vt:lpstr>
      <vt:lpstr>Correlations between the maxima concentrations of radioisotopes of interest, useful for an archaeological interpretation</vt:lpstr>
      <vt:lpstr>Preliminary conclusions and further developments of the study case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Determination of lead-210 by the liquid scintillation counting method. Development of radiochemical methods for solid and liquid samples preparation in connection with gross alpha-beta and gamma spectrometry, and XRF methods</dc:title>
  <dc:creator>Corina Anca Simion</dc:creator>
  <cp:lastModifiedBy>Corina Anca Simion</cp:lastModifiedBy>
  <cp:revision>64</cp:revision>
  <dcterms:created xsi:type="dcterms:W3CDTF">2024-06-03T07:40:33Z</dcterms:created>
  <dcterms:modified xsi:type="dcterms:W3CDTF">2024-06-05T21:01:39Z</dcterms:modified>
</cp:coreProperties>
</file>